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0" r:id="rId2"/>
    <p:sldId id="1993219328" r:id="rId3"/>
    <p:sldId id="1993219330" r:id="rId4"/>
    <p:sldId id="1993219331" r:id="rId5"/>
    <p:sldId id="1993219332" r:id="rId6"/>
    <p:sldId id="1134" r:id="rId7"/>
    <p:sldId id="3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99"/>
    <a:srgbClr val="FFFF00"/>
    <a:srgbClr val="FFFF99"/>
    <a:srgbClr val="008080"/>
    <a:srgbClr val="BF9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76" autoAdjust="0"/>
  </p:normalViewPr>
  <p:slideViewPr>
    <p:cSldViewPr snapToGrid="0">
      <p:cViewPr varScale="1">
        <p:scale>
          <a:sx n="63" d="100"/>
          <a:sy n="63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F6A51-218C-49F0-8FF5-EB42D3C678C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93DD-0B70-45FF-8486-34E09B2B4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BBC084D6-5A37-4562-8009-DA7DB118B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E843DA47-346C-4D97-8187-5D30181C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B62B95B-6D63-44DE-B328-DC8CFCA5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DC50-85F6-4D64-A40A-5D6659469D68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6A421-25B2-4C76-938B-0CE99DDB05E5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382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A7C7-EB18-48EA-B1CA-1326C5AF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4D459-D9C4-40EA-862F-C0C726EB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508A6-E69A-4C56-B5D2-C524534F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269F-876A-4473-B599-610DAAFB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3EA8-7F73-4128-B87C-D8ED7634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A7C0-BA59-4FCE-B345-D0E7B984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8FEC6-5DA2-40EF-B79E-1E3234532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A6798-808E-4CD4-B7BE-E13C4EEC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5A16-9B78-4967-A5C3-A36E400C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73E6-4A78-43A0-820F-F063A13D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A6AE7-DA13-48EF-B50D-D7E8C815C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C972A-E25E-4F62-89D0-87DDF6F4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129D-F001-4918-83EB-2837FD3B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856F-B570-42E5-A91F-5A2DB518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8033-AE16-4AF0-9C34-58F13736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DBE971B-EF76-4F5E-8180-E92858F21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374" y="1"/>
            <a:ext cx="1726625" cy="17123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A57D49-45C1-4EF1-AF8B-FD4D289DF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37" y="246946"/>
            <a:ext cx="1299936" cy="56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D57A6-BA36-4FC0-8A08-6C7E7E28EA5E}"/>
              </a:ext>
            </a:extLst>
          </p:cNvPr>
          <p:cNvSpPr/>
          <p:nvPr userDrawn="1"/>
        </p:nvSpPr>
        <p:spPr>
          <a:xfrm>
            <a:off x="11573137" y="6350925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9598980-D22C-4904-9F8F-3DB09B2ECD84}" type="slidenum">
              <a:rPr lang="en-US" sz="1400" smtClean="0"/>
              <a:pPr/>
              <a:t>‹#›</a:t>
            </a:fld>
            <a:endParaRPr lang="th-TH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020337-18B4-4C4E-BABA-17A912A1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03" y="255137"/>
            <a:ext cx="9821408" cy="694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600" b="1">
                <a:solidFill>
                  <a:srgbClr val="860000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976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A7E9-4DF2-420F-BD6F-420B8305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EE4D-4062-4842-BFAF-19DFAF91B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551B-147B-4CDE-8691-1212F65A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113E-9179-4EB9-8364-C58B4F18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DD49-8D93-426C-8D2F-CAB1172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EA55-61C6-4E32-AA25-9168C722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F88FA-156F-4F4E-A39C-8E99EDE09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45803-8104-46FE-AD03-BAA741F1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5E43-0550-49C2-BC7E-770FD6F5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3DF6-DEB3-40D2-AD8A-F4DE87F5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E297-044C-43A7-8787-810A61CD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0B82-7438-4581-BE9C-5EF0BB097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1CB1D-114E-4C9B-B4CE-807180FC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AA37F-333E-4067-9A86-61156099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92967-26FC-4A0F-84B6-0253923D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2A716-DDA2-4D43-8A2D-0A76EB5C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EEE9-719E-47FC-94F0-C939B033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6518-0FE8-470F-BFE0-1923C676C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F1E43-2773-4FB8-B775-59E06BC6C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3E87B-550F-492F-9E17-8E7BFE4D3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FF516-2102-4DDC-AA56-A331A8E1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63879-11E8-4EEA-8E06-6C95F011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01E4A-45F8-461F-AC75-1C5377AC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FB887-2D13-4E65-A7F4-695B6ECD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058B-B98C-473E-8684-B65129C2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9A500-5243-4455-9DFC-995F0012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C62FA-A94A-4D71-A4E7-BB9D5B5A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BF809-A692-446B-A45A-7391E14C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EA4A4-39EB-43D3-A908-A0479088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F6EB2-F573-4BE8-A26B-B6A1072A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40D2-29CF-460D-9CEB-9FB636AA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C7F1-9DEB-4C65-901C-B3C9CA7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40E3-3A14-4946-B99E-53B99397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0B27F-2768-4ACE-8B64-98B54FD28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11F72-C575-470F-80A0-CEBE4195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EDE09-7887-4B77-885B-806A01A7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1A2A1-F7C5-4207-81A7-3E01BDA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90A7-48E2-4274-87AB-32841278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D2671-9392-4711-992F-3010C32B6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8B9B5-8B6C-4CA8-B3FA-3E548F1F5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C4B13-6A49-4CB3-BB70-C9CAA1AD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AF33-617F-4E51-B581-D85D3B2A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D25F-8F72-417C-A04B-3A46DFBF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A683D-9C35-4CEB-A15A-D86D6BC3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A3B2B-27E4-4B43-BD5B-5205C034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670E-D945-4B84-953C-5AA5935A2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7AFF-50B3-4256-8250-B0442E5F2B5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DBB7-3240-447D-BC72-50D45D08B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EC06-C875-4896-B1AE-6EF26F8D9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8A80-CF81-4253-9A4F-8CD09C63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82F360DB-535E-43C3-B0DD-2061A0C4A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662" y="1776778"/>
            <a:ext cx="10690225" cy="3641360"/>
          </a:xfrm>
          <a:solidFill>
            <a:schemeClr val="accent5">
              <a:lumMod val="40000"/>
              <a:lumOff val="60000"/>
              <a:alpha val="91765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มติและสาระสำคัญจากการประชุม</a:t>
            </a:r>
            <a:b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</a:t>
            </a:r>
            <a:b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11/2565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 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 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b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12/2565 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 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 </a:t>
            </a:r>
            <a:r>
              <a:rPr lang="en-US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altLang="th-TH" sz="4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ตัวแทนหมายเลขสไลด์ 3">
            <a:extLst>
              <a:ext uri="{FF2B5EF4-FFF2-40B4-BE49-F238E27FC236}">
                <a16:creationId xmlns:a16="http://schemas.microsoft.com/office/drawing/2014/main" id="{E872C959-2BA3-4C4C-BC9B-E2B3B23C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DB8D6-E334-49C3-9947-B852D4C36147}" type="slidenum">
              <a:rPr kumimoji="0" lang="th-TH" altLang="th-TH" sz="240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240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03" name="ชื่อเรื่องรอง 2">
            <a:extLst>
              <a:ext uri="{FF2B5EF4-FFF2-40B4-BE49-F238E27FC236}">
                <a16:creationId xmlns:a16="http://schemas.microsoft.com/office/drawing/2014/main" id="{06831B0A-0E62-4B70-BA1B-EAF1E4F5BE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995" y="5730875"/>
            <a:ext cx="6925892" cy="365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อปสข เขต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 ครั้งที่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</a:t>
            </a:r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 </a:t>
            </a:r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altLang="th-TH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01ED-7455-4ED8-8959-4A1DDE3B5CE3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6B44D5-1E23-4150-918A-2391CCAA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23707"/>
            <a:ext cx="2345708" cy="10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0BA460-D6D3-1169-B5A3-630BD7713353}"/>
              </a:ext>
            </a:extLst>
          </p:cNvPr>
          <p:cNvSpPr txBox="1">
            <a:spLocks/>
          </p:cNvSpPr>
          <p:nvPr/>
        </p:nvSpPr>
        <p:spPr>
          <a:xfrm>
            <a:off x="64731" y="689974"/>
            <a:ext cx="12127269" cy="137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การทบทวนประกาศ เรื่อง หลักเกณฑ์การดำเนินงานและการบริหารจัดการ</a:t>
            </a:r>
            <a:b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</a:b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กองทุนหลักประกันสุขภาพแห่งชาติ ปีงบประมาณ พ.ศ. </a:t>
            </a: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2566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br>
              <a:rPr lang="th-TH" sz="2800" b="1" dirty="0">
                <a:solidFill>
                  <a:prstClr val="black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</a:br>
            <a:r>
              <a:rPr lang="th-TH" sz="35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กรณีบริการด้านสร้างเสริมสุขภาพและป้องกันโรคให้แก่ประชาชนไทย</a:t>
            </a:r>
            <a:r>
              <a:rPr lang="th-TH" sz="3500" b="1" dirty="0">
                <a:solidFill>
                  <a:srgbClr val="FF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ทุกคน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55B77-1976-8C21-3814-F65A9C528952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 </a:t>
            </a:r>
            <a:r>
              <a:rPr lang="th-TH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  <a:r>
              <a:rPr lang="en-US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(วันที่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พ.ย.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4A1C-654D-68CB-5934-5F77F74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88" y="51678"/>
            <a:ext cx="1470456" cy="6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CF9F2A-8EEE-389D-7156-ED8B96D2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32" y="2504366"/>
            <a:ext cx="8172198" cy="4353634"/>
          </a:xfrm>
          <a:custGeom>
            <a:avLst/>
            <a:gdLst>
              <a:gd name="connsiteX0" fmla="*/ 0 w 8172198"/>
              <a:gd name="connsiteY0" fmla="*/ 0 h 4353634"/>
              <a:gd name="connsiteX1" fmla="*/ 338562 w 8172198"/>
              <a:gd name="connsiteY1" fmla="*/ 0 h 4353634"/>
              <a:gd name="connsiteX2" fmla="*/ 1004013 w 8172198"/>
              <a:gd name="connsiteY2" fmla="*/ 0 h 4353634"/>
              <a:gd name="connsiteX3" fmla="*/ 1587741 w 8172198"/>
              <a:gd name="connsiteY3" fmla="*/ 0 h 4353634"/>
              <a:gd name="connsiteX4" fmla="*/ 2008026 w 8172198"/>
              <a:gd name="connsiteY4" fmla="*/ 0 h 4353634"/>
              <a:gd name="connsiteX5" fmla="*/ 2428310 w 8172198"/>
              <a:gd name="connsiteY5" fmla="*/ 0 h 4353634"/>
              <a:gd name="connsiteX6" fmla="*/ 2848595 w 8172198"/>
              <a:gd name="connsiteY6" fmla="*/ 0 h 4353634"/>
              <a:gd name="connsiteX7" fmla="*/ 3432323 w 8172198"/>
              <a:gd name="connsiteY7" fmla="*/ 0 h 4353634"/>
              <a:gd name="connsiteX8" fmla="*/ 3770886 w 8172198"/>
              <a:gd name="connsiteY8" fmla="*/ 0 h 4353634"/>
              <a:gd name="connsiteX9" fmla="*/ 4354614 w 8172198"/>
              <a:gd name="connsiteY9" fmla="*/ 0 h 4353634"/>
              <a:gd name="connsiteX10" fmla="*/ 4856621 w 8172198"/>
              <a:gd name="connsiteY10" fmla="*/ 0 h 4353634"/>
              <a:gd name="connsiteX11" fmla="*/ 5195183 w 8172198"/>
              <a:gd name="connsiteY11" fmla="*/ 0 h 4353634"/>
              <a:gd name="connsiteX12" fmla="*/ 5697189 w 8172198"/>
              <a:gd name="connsiteY12" fmla="*/ 0 h 4353634"/>
              <a:gd name="connsiteX13" fmla="*/ 6444362 w 8172198"/>
              <a:gd name="connsiteY13" fmla="*/ 0 h 4353634"/>
              <a:gd name="connsiteX14" fmla="*/ 6946368 w 8172198"/>
              <a:gd name="connsiteY14" fmla="*/ 0 h 4353634"/>
              <a:gd name="connsiteX15" fmla="*/ 7611819 w 8172198"/>
              <a:gd name="connsiteY15" fmla="*/ 0 h 4353634"/>
              <a:gd name="connsiteX16" fmla="*/ 8172198 w 8172198"/>
              <a:gd name="connsiteY16" fmla="*/ 0 h 4353634"/>
              <a:gd name="connsiteX17" fmla="*/ 8172198 w 8172198"/>
              <a:gd name="connsiteY17" fmla="*/ 544204 h 4353634"/>
              <a:gd name="connsiteX18" fmla="*/ 8172198 w 8172198"/>
              <a:gd name="connsiteY18" fmla="*/ 957799 h 4353634"/>
              <a:gd name="connsiteX19" fmla="*/ 8172198 w 8172198"/>
              <a:gd name="connsiteY19" fmla="*/ 1502004 h 4353634"/>
              <a:gd name="connsiteX20" fmla="*/ 8172198 w 8172198"/>
              <a:gd name="connsiteY20" fmla="*/ 2133281 h 4353634"/>
              <a:gd name="connsiteX21" fmla="*/ 8172198 w 8172198"/>
              <a:gd name="connsiteY21" fmla="*/ 2633949 h 4353634"/>
              <a:gd name="connsiteX22" fmla="*/ 8172198 w 8172198"/>
              <a:gd name="connsiteY22" fmla="*/ 3221689 h 4353634"/>
              <a:gd name="connsiteX23" fmla="*/ 8172198 w 8172198"/>
              <a:gd name="connsiteY23" fmla="*/ 3765893 h 4353634"/>
              <a:gd name="connsiteX24" fmla="*/ 8172198 w 8172198"/>
              <a:gd name="connsiteY24" fmla="*/ 4353634 h 4353634"/>
              <a:gd name="connsiteX25" fmla="*/ 7670192 w 8172198"/>
              <a:gd name="connsiteY25" fmla="*/ 4353634 h 4353634"/>
              <a:gd name="connsiteX26" fmla="*/ 7249907 w 8172198"/>
              <a:gd name="connsiteY26" fmla="*/ 4353634 h 4353634"/>
              <a:gd name="connsiteX27" fmla="*/ 6911345 w 8172198"/>
              <a:gd name="connsiteY27" fmla="*/ 4353634 h 4353634"/>
              <a:gd name="connsiteX28" fmla="*/ 6164172 w 8172198"/>
              <a:gd name="connsiteY28" fmla="*/ 4353634 h 4353634"/>
              <a:gd name="connsiteX29" fmla="*/ 5743888 w 8172198"/>
              <a:gd name="connsiteY29" fmla="*/ 4353634 h 4353634"/>
              <a:gd name="connsiteX30" fmla="*/ 4996715 w 8172198"/>
              <a:gd name="connsiteY30" fmla="*/ 4353634 h 4353634"/>
              <a:gd name="connsiteX31" fmla="*/ 4576431 w 8172198"/>
              <a:gd name="connsiteY31" fmla="*/ 4353634 h 4353634"/>
              <a:gd name="connsiteX32" fmla="*/ 3829258 w 8172198"/>
              <a:gd name="connsiteY32" fmla="*/ 4353634 h 4353634"/>
              <a:gd name="connsiteX33" fmla="*/ 3327252 w 8172198"/>
              <a:gd name="connsiteY33" fmla="*/ 4353634 h 4353634"/>
              <a:gd name="connsiteX34" fmla="*/ 2743524 w 8172198"/>
              <a:gd name="connsiteY34" fmla="*/ 4353634 h 4353634"/>
              <a:gd name="connsiteX35" fmla="*/ 1996351 w 8172198"/>
              <a:gd name="connsiteY35" fmla="*/ 4353634 h 4353634"/>
              <a:gd name="connsiteX36" fmla="*/ 1576067 w 8172198"/>
              <a:gd name="connsiteY36" fmla="*/ 4353634 h 4353634"/>
              <a:gd name="connsiteX37" fmla="*/ 992338 w 8172198"/>
              <a:gd name="connsiteY37" fmla="*/ 4353634 h 4353634"/>
              <a:gd name="connsiteX38" fmla="*/ 0 w 8172198"/>
              <a:gd name="connsiteY38" fmla="*/ 4353634 h 4353634"/>
              <a:gd name="connsiteX39" fmla="*/ 0 w 8172198"/>
              <a:gd name="connsiteY39" fmla="*/ 3765893 h 4353634"/>
              <a:gd name="connsiteX40" fmla="*/ 0 w 8172198"/>
              <a:gd name="connsiteY40" fmla="*/ 3178153 h 4353634"/>
              <a:gd name="connsiteX41" fmla="*/ 0 w 8172198"/>
              <a:gd name="connsiteY41" fmla="*/ 2721021 h 4353634"/>
              <a:gd name="connsiteX42" fmla="*/ 0 w 8172198"/>
              <a:gd name="connsiteY42" fmla="*/ 2307426 h 4353634"/>
              <a:gd name="connsiteX43" fmla="*/ 0 w 8172198"/>
              <a:gd name="connsiteY43" fmla="*/ 1850294 h 4353634"/>
              <a:gd name="connsiteX44" fmla="*/ 0 w 8172198"/>
              <a:gd name="connsiteY44" fmla="*/ 1393163 h 4353634"/>
              <a:gd name="connsiteX45" fmla="*/ 0 w 8172198"/>
              <a:gd name="connsiteY45" fmla="*/ 805422 h 4353634"/>
              <a:gd name="connsiteX46" fmla="*/ 0 w 8172198"/>
              <a:gd name="connsiteY46" fmla="*/ 0 h 43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172198" h="4353634" fill="none" extrusionOk="0">
                <a:moveTo>
                  <a:pt x="0" y="0"/>
                </a:moveTo>
                <a:cubicBezTo>
                  <a:pt x="86821" y="-3832"/>
                  <a:pt x="175420" y="10326"/>
                  <a:pt x="338562" y="0"/>
                </a:cubicBezTo>
                <a:cubicBezTo>
                  <a:pt x="501704" y="-10326"/>
                  <a:pt x="837617" y="15342"/>
                  <a:pt x="1004013" y="0"/>
                </a:cubicBezTo>
                <a:cubicBezTo>
                  <a:pt x="1170409" y="-15342"/>
                  <a:pt x="1431274" y="14201"/>
                  <a:pt x="1587741" y="0"/>
                </a:cubicBezTo>
                <a:cubicBezTo>
                  <a:pt x="1744208" y="-14201"/>
                  <a:pt x="1839088" y="23879"/>
                  <a:pt x="2008026" y="0"/>
                </a:cubicBezTo>
                <a:cubicBezTo>
                  <a:pt x="2176964" y="-23879"/>
                  <a:pt x="2325811" y="8717"/>
                  <a:pt x="2428310" y="0"/>
                </a:cubicBezTo>
                <a:cubicBezTo>
                  <a:pt x="2530809" y="-8717"/>
                  <a:pt x="2733767" y="47442"/>
                  <a:pt x="2848595" y="0"/>
                </a:cubicBezTo>
                <a:cubicBezTo>
                  <a:pt x="2963424" y="-47442"/>
                  <a:pt x="3208966" y="37424"/>
                  <a:pt x="3432323" y="0"/>
                </a:cubicBezTo>
                <a:cubicBezTo>
                  <a:pt x="3655680" y="-37424"/>
                  <a:pt x="3690538" y="15174"/>
                  <a:pt x="3770886" y="0"/>
                </a:cubicBezTo>
                <a:cubicBezTo>
                  <a:pt x="3851234" y="-15174"/>
                  <a:pt x="4153376" y="49034"/>
                  <a:pt x="4354614" y="0"/>
                </a:cubicBezTo>
                <a:cubicBezTo>
                  <a:pt x="4555852" y="-49034"/>
                  <a:pt x="4725734" y="42020"/>
                  <a:pt x="4856621" y="0"/>
                </a:cubicBezTo>
                <a:cubicBezTo>
                  <a:pt x="4987508" y="-42020"/>
                  <a:pt x="5029466" y="6705"/>
                  <a:pt x="5195183" y="0"/>
                </a:cubicBezTo>
                <a:cubicBezTo>
                  <a:pt x="5360900" y="-6705"/>
                  <a:pt x="5467408" y="12253"/>
                  <a:pt x="5697189" y="0"/>
                </a:cubicBezTo>
                <a:cubicBezTo>
                  <a:pt x="5926970" y="-12253"/>
                  <a:pt x="6197290" y="32124"/>
                  <a:pt x="6444362" y="0"/>
                </a:cubicBezTo>
                <a:cubicBezTo>
                  <a:pt x="6691434" y="-32124"/>
                  <a:pt x="6757154" y="32073"/>
                  <a:pt x="6946368" y="0"/>
                </a:cubicBezTo>
                <a:cubicBezTo>
                  <a:pt x="7135582" y="-32073"/>
                  <a:pt x="7319652" y="59954"/>
                  <a:pt x="7611819" y="0"/>
                </a:cubicBezTo>
                <a:cubicBezTo>
                  <a:pt x="7903986" y="-59954"/>
                  <a:pt x="7996822" y="32966"/>
                  <a:pt x="8172198" y="0"/>
                </a:cubicBezTo>
                <a:cubicBezTo>
                  <a:pt x="8175120" y="270252"/>
                  <a:pt x="8127914" y="338178"/>
                  <a:pt x="8172198" y="544204"/>
                </a:cubicBezTo>
                <a:cubicBezTo>
                  <a:pt x="8216482" y="750230"/>
                  <a:pt x="8123569" y="866916"/>
                  <a:pt x="8172198" y="957799"/>
                </a:cubicBezTo>
                <a:cubicBezTo>
                  <a:pt x="8220827" y="1048683"/>
                  <a:pt x="8108817" y="1337496"/>
                  <a:pt x="8172198" y="1502004"/>
                </a:cubicBezTo>
                <a:cubicBezTo>
                  <a:pt x="8235579" y="1666512"/>
                  <a:pt x="8168460" y="2005132"/>
                  <a:pt x="8172198" y="2133281"/>
                </a:cubicBezTo>
                <a:cubicBezTo>
                  <a:pt x="8175936" y="2261430"/>
                  <a:pt x="8139869" y="2500507"/>
                  <a:pt x="8172198" y="2633949"/>
                </a:cubicBezTo>
                <a:cubicBezTo>
                  <a:pt x="8204527" y="2767391"/>
                  <a:pt x="8135716" y="3019011"/>
                  <a:pt x="8172198" y="3221689"/>
                </a:cubicBezTo>
                <a:cubicBezTo>
                  <a:pt x="8208680" y="3424367"/>
                  <a:pt x="8150473" y="3618508"/>
                  <a:pt x="8172198" y="3765893"/>
                </a:cubicBezTo>
                <a:cubicBezTo>
                  <a:pt x="8193923" y="3913278"/>
                  <a:pt x="8170890" y="4228278"/>
                  <a:pt x="8172198" y="4353634"/>
                </a:cubicBezTo>
                <a:cubicBezTo>
                  <a:pt x="7991553" y="4366254"/>
                  <a:pt x="7800099" y="4327662"/>
                  <a:pt x="7670192" y="4353634"/>
                </a:cubicBezTo>
                <a:cubicBezTo>
                  <a:pt x="7540285" y="4379606"/>
                  <a:pt x="7432482" y="4344502"/>
                  <a:pt x="7249907" y="4353634"/>
                </a:cubicBezTo>
                <a:cubicBezTo>
                  <a:pt x="7067333" y="4362766"/>
                  <a:pt x="7016183" y="4346103"/>
                  <a:pt x="6911345" y="4353634"/>
                </a:cubicBezTo>
                <a:cubicBezTo>
                  <a:pt x="6806507" y="4361165"/>
                  <a:pt x="6432046" y="4314819"/>
                  <a:pt x="6164172" y="4353634"/>
                </a:cubicBezTo>
                <a:cubicBezTo>
                  <a:pt x="5896298" y="4392449"/>
                  <a:pt x="5893679" y="4344283"/>
                  <a:pt x="5743888" y="4353634"/>
                </a:cubicBezTo>
                <a:cubicBezTo>
                  <a:pt x="5594097" y="4362985"/>
                  <a:pt x="5196624" y="4337865"/>
                  <a:pt x="4996715" y="4353634"/>
                </a:cubicBezTo>
                <a:cubicBezTo>
                  <a:pt x="4796806" y="4369403"/>
                  <a:pt x="4701243" y="4334708"/>
                  <a:pt x="4576431" y="4353634"/>
                </a:cubicBezTo>
                <a:cubicBezTo>
                  <a:pt x="4451619" y="4372560"/>
                  <a:pt x="4102899" y="4281258"/>
                  <a:pt x="3829258" y="4353634"/>
                </a:cubicBezTo>
                <a:cubicBezTo>
                  <a:pt x="3555617" y="4426010"/>
                  <a:pt x="3510934" y="4302567"/>
                  <a:pt x="3327252" y="4353634"/>
                </a:cubicBezTo>
                <a:cubicBezTo>
                  <a:pt x="3143570" y="4404701"/>
                  <a:pt x="2983304" y="4350010"/>
                  <a:pt x="2743524" y="4353634"/>
                </a:cubicBezTo>
                <a:cubicBezTo>
                  <a:pt x="2503744" y="4357258"/>
                  <a:pt x="2297232" y="4294816"/>
                  <a:pt x="1996351" y="4353634"/>
                </a:cubicBezTo>
                <a:cubicBezTo>
                  <a:pt x="1695470" y="4412452"/>
                  <a:pt x="1722678" y="4329533"/>
                  <a:pt x="1576067" y="4353634"/>
                </a:cubicBezTo>
                <a:cubicBezTo>
                  <a:pt x="1429456" y="4377735"/>
                  <a:pt x="1240095" y="4351446"/>
                  <a:pt x="992338" y="4353634"/>
                </a:cubicBezTo>
                <a:cubicBezTo>
                  <a:pt x="744581" y="4355822"/>
                  <a:pt x="200436" y="4257121"/>
                  <a:pt x="0" y="4353634"/>
                </a:cubicBezTo>
                <a:cubicBezTo>
                  <a:pt x="-38362" y="4112453"/>
                  <a:pt x="2437" y="4011017"/>
                  <a:pt x="0" y="3765893"/>
                </a:cubicBezTo>
                <a:cubicBezTo>
                  <a:pt x="-2437" y="3520769"/>
                  <a:pt x="8117" y="3445582"/>
                  <a:pt x="0" y="3178153"/>
                </a:cubicBezTo>
                <a:cubicBezTo>
                  <a:pt x="-8117" y="2910724"/>
                  <a:pt x="44277" y="2847882"/>
                  <a:pt x="0" y="2721021"/>
                </a:cubicBezTo>
                <a:cubicBezTo>
                  <a:pt x="-44277" y="2594160"/>
                  <a:pt x="48056" y="2439068"/>
                  <a:pt x="0" y="2307426"/>
                </a:cubicBezTo>
                <a:cubicBezTo>
                  <a:pt x="-48056" y="2175785"/>
                  <a:pt x="15377" y="2052074"/>
                  <a:pt x="0" y="1850294"/>
                </a:cubicBezTo>
                <a:cubicBezTo>
                  <a:pt x="-15377" y="1648514"/>
                  <a:pt x="12409" y="1574405"/>
                  <a:pt x="0" y="1393163"/>
                </a:cubicBezTo>
                <a:cubicBezTo>
                  <a:pt x="-12409" y="1211921"/>
                  <a:pt x="6320" y="1079025"/>
                  <a:pt x="0" y="805422"/>
                </a:cubicBezTo>
                <a:cubicBezTo>
                  <a:pt x="-6320" y="531819"/>
                  <a:pt x="1016" y="345904"/>
                  <a:pt x="0" y="0"/>
                </a:cubicBezTo>
                <a:close/>
              </a:path>
              <a:path w="8172198" h="4353634" stroke="0" extrusionOk="0">
                <a:moveTo>
                  <a:pt x="0" y="0"/>
                </a:moveTo>
                <a:cubicBezTo>
                  <a:pt x="84557" y="-6028"/>
                  <a:pt x="210874" y="22618"/>
                  <a:pt x="420284" y="0"/>
                </a:cubicBezTo>
                <a:cubicBezTo>
                  <a:pt x="629694" y="-22618"/>
                  <a:pt x="749236" y="47880"/>
                  <a:pt x="1004013" y="0"/>
                </a:cubicBezTo>
                <a:cubicBezTo>
                  <a:pt x="1258790" y="-47880"/>
                  <a:pt x="1280915" y="25150"/>
                  <a:pt x="1424297" y="0"/>
                </a:cubicBezTo>
                <a:cubicBezTo>
                  <a:pt x="1567679" y="-25150"/>
                  <a:pt x="1688114" y="4242"/>
                  <a:pt x="1762860" y="0"/>
                </a:cubicBezTo>
                <a:cubicBezTo>
                  <a:pt x="1837606" y="-4242"/>
                  <a:pt x="2159522" y="31293"/>
                  <a:pt x="2346588" y="0"/>
                </a:cubicBezTo>
                <a:cubicBezTo>
                  <a:pt x="2533654" y="-31293"/>
                  <a:pt x="2777127" y="40823"/>
                  <a:pt x="2930317" y="0"/>
                </a:cubicBezTo>
                <a:cubicBezTo>
                  <a:pt x="3083507" y="-40823"/>
                  <a:pt x="3330732" y="1557"/>
                  <a:pt x="3595767" y="0"/>
                </a:cubicBezTo>
                <a:cubicBezTo>
                  <a:pt x="3860802" y="-1557"/>
                  <a:pt x="3836123" y="12919"/>
                  <a:pt x="4016052" y="0"/>
                </a:cubicBezTo>
                <a:cubicBezTo>
                  <a:pt x="4195982" y="-12919"/>
                  <a:pt x="4488355" y="48024"/>
                  <a:pt x="4763224" y="0"/>
                </a:cubicBezTo>
                <a:cubicBezTo>
                  <a:pt x="5038093" y="-48024"/>
                  <a:pt x="5165056" y="33107"/>
                  <a:pt x="5346952" y="0"/>
                </a:cubicBezTo>
                <a:cubicBezTo>
                  <a:pt x="5528848" y="-33107"/>
                  <a:pt x="5932601" y="66986"/>
                  <a:pt x="6094125" y="0"/>
                </a:cubicBezTo>
                <a:cubicBezTo>
                  <a:pt x="6255649" y="-66986"/>
                  <a:pt x="6359527" y="14287"/>
                  <a:pt x="6432687" y="0"/>
                </a:cubicBezTo>
                <a:cubicBezTo>
                  <a:pt x="6505847" y="-14287"/>
                  <a:pt x="6919406" y="42894"/>
                  <a:pt x="7179860" y="0"/>
                </a:cubicBezTo>
                <a:cubicBezTo>
                  <a:pt x="7440314" y="-42894"/>
                  <a:pt x="7723117" y="39868"/>
                  <a:pt x="8172198" y="0"/>
                </a:cubicBezTo>
                <a:cubicBezTo>
                  <a:pt x="8179523" y="174523"/>
                  <a:pt x="8131789" y="331041"/>
                  <a:pt x="8172198" y="457132"/>
                </a:cubicBezTo>
                <a:cubicBezTo>
                  <a:pt x="8212607" y="583223"/>
                  <a:pt x="8136367" y="795035"/>
                  <a:pt x="8172198" y="957799"/>
                </a:cubicBezTo>
                <a:cubicBezTo>
                  <a:pt x="8208029" y="1120563"/>
                  <a:pt x="8122140" y="1311284"/>
                  <a:pt x="8172198" y="1414931"/>
                </a:cubicBezTo>
                <a:cubicBezTo>
                  <a:pt x="8222256" y="1518578"/>
                  <a:pt x="8158083" y="1660679"/>
                  <a:pt x="8172198" y="1872063"/>
                </a:cubicBezTo>
                <a:cubicBezTo>
                  <a:pt x="8186313" y="2083447"/>
                  <a:pt x="8167639" y="2309945"/>
                  <a:pt x="8172198" y="2503340"/>
                </a:cubicBezTo>
                <a:cubicBezTo>
                  <a:pt x="8176757" y="2696735"/>
                  <a:pt x="8110238" y="2859120"/>
                  <a:pt x="8172198" y="3134616"/>
                </a:cubicBezTo>
                <a:cubicBezTo>
                  <a:pt x="8234158" y="3410112"/>
                  <a:pt x="8164418" y="3346448"/>
                  <a:pt x="8172198" y="3548212"/>
                </a:cubicBezTo>
                <a:cubicBezTo>
                  <a:pt x="8179978" y="3749976"/>
                  <a:pt x="8138198" y="4008976"/>
                  <a:pt x="8172198" y="4353634"/>
                </a:cubicBezTo>
                <a:cubicBezTo>
                  <a:pt x="8015057" y="4354580"/>
                  <a:pt x="7845017" y="4345400"/>
                  <a:pt x="7588470" y="4353634"/>
                </a:cubicBezTo>
                <a:cubicBezTo>
                  <a:pt x="7331923" y="4361868"/>
                  <a:pt x="7358051" y="4353406"/>
                  <a:pt x="7168185" y="4353634"/>
                </a:cubicBezTo>
                <a:cubicBezTo>
                  <a:pt x="6978320" y="4353862"/>
                  <a:pt x="6809857" y="4308514"/>
                  <a:pt x="6502735" y="4353634"/>
                </a:cubicBezTo>
                <a:cubicBezTo>
                  <a:pt x="6195613" y="4398754"/>
                  <a:pt x="6137658" y="4326432"/>
                  <a:pt x="6000728" y="4353634"/>
                </a:cubicBezTo>
                <a:cubicBezTo>
                  <a:pt x="5863798" y="4380836"/>
                  <a:pt x="5718208" y="4326741"/>
                  <a:pt x="5580444" y="4353634"/>
                </a:cubicBezTo>
                <a:cubicBezTo>
                  <a:pt x="5442680" y="4380527"/>
                  <a:pt x="5114782" y="4344324"/>
                  <a:pt x="4996715" y="4353634"/>
                </a:cubicBezTo>
                <a:cubicBezTo>
                  <a:pt x="4878648" y="4362944"/>
                  <a:pt x="4496639" y="4353619"/>
                  <a:pt x="4331265" y="4353634"/>
                </a:cubicBezTo>
                <a:cubicBezTo>
                  <a:pt x="4165891" y="4353649"/>
                  <a:pt x="4059296" y="4294346"/>
                  <a:pt x="3829258" y="4353634"/>
                </a:cubicBezTo>
                <a:cubicBezTo>
                  <a:pt x="3599220" y="4412922"/>
                  <a:pt x="3446995" y="4297285"/>
                  <a:pt x="3327252" y="4353634"/>
                </a:cubicBezTo>
                <a:cubicBezTo>
                  <a:pt x="3207509" y="4409983"/>
                  <a:pt x="3009672" y="4340682"/>
                  <a:pt x="2825246" y="4353634"/>
                </a:cubicBezTo>
                <a:cubicBezTo>
                  <a:pt x="2640820" y="4366586"/>
                  <a:pt x="2577872" y="4304530"/>
                  <a:pt x="2404961" y="4353634"/>
                </a:cubicBezTo>
                <a:cubicBezTo>
                  <a:pt x="2232051" y="4402738"/>
                  <a:pt x="1962627" y="4299521"/>
                  <a:pt x="1657789" y="4353634"/>
                </a:cubicBezTo>
                <a:cubicBezTo>
                  <a:pt x="1352951" y="4407747"/>
                  <a:pt x="1327733" y="4311925"/>
                  <a:pt x="1074060" y="4353634"/>
                </a:cubicBezTo>
                <a:cubicBezTo>
                  <a:pt x="820387" y="4395343"/>
                  <a:pt x="868858" y="4317248"/>
                  <a:pt x="735498" y="4353634"/>
                </a:cubicBezTo>
                <a:cubicBezTo>
                  <a:pt x="602138" y="4390020"/>
                  <a:pt x="233308" y="4277740"/>
                  <a:pt x="0" y="4353634"/>
                </a:cubicBezTo>
                <a:cubicBezTo>
                  <a:pt x="-38551" y="4210119"/>
                  <a:pt x="6041" y="4037291"/>
                  <a:pt x="0" y="3765893"/>
                </a:cubicBezTo>
                <a:cubicBezTo>
                  <a:pt x="-6041" y="3494495"/>
                  <a:pt x="56881" y="3364718"/>
                  <a:pt x="0" y="3178153"/>
                </a:cubicBezTo>
                <a:cubicBezTo>
                  <a:pt x="-56881" y="2991588"/>
                  <a:pt x="36451" y="2801338"/>
                  <a:pt x="0" y="2590412"/>
                </a:cubicBezTo>
                <a:cubicBezTo>
                  <a:pt x="-36451" y="2379486"/>
                  <a:pt x="53188" y="2299391"/>
                  <a:pt x="0" y="2046208"/>
                </a:cubicBezTo>
                <a:cubicBezTo>
                  <a:pt x="-53188" y="1793025"/>
                  <a:pt x="28960" y="1672645"/>
                  <a:pt x="0" y="1545540"/>
                </a:cubicBezTo>
                <a:cubicBezTo>
                  <a:pt x="-28960" y="1418435"/>
                  <a:pt x="22067" y="1170153"/>
                  <a:pt x="0" y="914263"/>
                </a:cubicBezTo>
                <a:cubicBezTo>
                  <a:pt x="-22067" y="658373"/>
                  <a:pt x="75932" y="329004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3621313"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marR="0" lvl="0" indent="0" algn="thaiDist" defTabSz="1090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การประชุมคณะกรรมการหลักประกันสุขภาพแห่งชาติ ครั้งที่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7/2565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เมื่อวันที่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กรกฎาคม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มีมติเห็นชอบข้อเสนอหลักเกณฑ์การดำเนินงานและการบริการจัดการกองทุนหลักประกันสุขภาพแห่งชาติ ปีงบประมาณ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และร่างประกาศคณะกรรมการหลักประกันสุขภาพแห่งชาติ เรื่อง หลักเกณฑ์การดำเนินงานและการบริหารจัดการกองทุนหลักประกันสุขภาพแห่งชาติสำหรับผู้มีสิทธิหลักประกันสุขภาพแห่งชาติ ปีงบประมาณ พ.ศ.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 ซึ่ง สปสช. ได้เสนอรัฐมนตรีว่าการกระทรวงสาธารณสุข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เพื่อพิจารณาลงนามประกาศ</a:t>
            </a: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กระทรวงสาธารณสุข ส่งคืนเรื่องการเสนอร่างประกาศฯ เพื่อให้ สปสช. ดำเนินการ กรณี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รัฐมนตรีว่าการกระทรวงสาธารณสุข</a:t>
            </a:r>
            <a:r>
              <a:rPr kumimoji="0" lang="th-TH" sz="2000" b="1" i="0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มอบ สปสช. พิจารณาทบทวนการกำหนดค่าบริการสาธารณสุขด้านการสร้างเสริมสุขภาพและป้องกันโรคสำหรับประชาชนไทยทุกคน</a:t>
            </a:r>
            <a:r>
              <a:rPr kumimoji="0" lang="th-TH" sz="2000" b="1" i="0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สปสช. ปรึกษาหารือกับที่ปรึกษา รมว.สธ. และมีหนังสือหารือไปยังสำนักงบประมาณ มีความเห็นโดยสรุปว่า 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 ครม. วันที่ 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ก.พ.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65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 ครม. อนุมัติและเห็นชอบตามความเห็นของสำนักงบประมาณนั้น สำนักงบประมาณได้พิจารณาค่าใช้จ่ายให้สอดคล้องกับผลการดำเนินงานและอัตราค่าใช้จ่ายที่เหมาะสม โดยคงวัตถุประสงค์ตามที่ สปสช. เสนอต่อ ครม. ทั้งนี้ เมื่อ 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ครม. มีมติอนุมัติและเห็นชอบแล้ว จึงเป็นกรณีที่ ครม. มอบหมายให้คณะกรรมการหลักประกันสุขภาพแห่งชาติดำเนินการตามนัยมาตรา </a:t>
            </a:r>
            <a:r>
              <a:rPr lang="en-US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และงบประมาณรายจ่าย ตาม พรบ.งบประมาณรายจ่าย ประจำปีงบประมาณ พ.ศ. 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งบประมาณของ สปสช. สำหรับกองทุนหลักประกันฯ ในส่วนการจัดสรรค่าบริการสร้างเสริมสุขภาพและป้องกันโรค จัดสรรให้จำนวน </a:t>
            </a:r>
            <a:r>
              <a:rPr lang="en-US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66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286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ล้านคน 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marR="0" lvl="0" indent="0" algn="thaiDist" defTabSz="1090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58FD1-5CE8-4EB0-7A6E-53A46EDC2BDD}"/>
              </a:ext>
            </a:extLst>
          </p:cNvPr>
          <p:cNvSpPr txBox="1"/>
          <p:nvPr/>
        </p:nvSpPr>
        <p:spPr>
          <a:xfrm>
            <a:off x="180232" y="1946414"/>
            <a:ext cx="1516068" cy="523220"/>
          </a:xfrm>
          <a:custGeom>
            <a:avLst/>
            <a:gdLst>
              <a:gd name="connsiteX0" fmla="*/ 0 w 1516068"/>
              <a:gd name="connsiteY0" fmla="*/ 0 h 523220"/>
              <a:gd name="connsiteX1" fmla="*/ 520517 w 1516068"/>
              <a:gd name="connsiteY1" fmla="*/ 0 h 523220"/>
              <a:gd name="connsiteX2" fmla="*/ 995551 w 1516068"/>
              <a:gd name="connsiteY2" fmla="*/ 0 h 523220"/>
              <a:gd name="connsiteX3" fmla="*/ 1516068 w 1516068"/>
              <a:gd name="connsiteY3" fmla="*/ 0 h 523220"/>
              <a:gd name="connsiteX4" fmla="*/ 1516068 w 1516068"/>
              <a:gd name="connsiteY4" fmla="*/ 523220 h 523220"/>
              <a:gd name="connsiteX5" fmla="*/ 995551 w 1516068"/>
              <a:gd name="connsiteY5" fmla="*/ 523220 h 523220"/>
              <a:gd name="connsiteX6" fmla="*/ 475035 w 1516068"/>
              <a:gd name="connsiteY6" fmla="*/ 523220 h 523220"/>
              <a:gd name="connsiteX7" fmla="*/ 0 w 1516068"/>
              <a:gd name="connsiteY7" fmla="*/ 523220 h 523220"/>
              <a:gd name="connsiteX8" fmla="*/ 0 w 1516068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68" h="523220" fill="none" extrusionOk="0">
                <a:moveTo>
                  <a:pt x="0" y="0"/>
                </a:moveTo>
                <a:cubicBezTo>
                  <a:pt x="201736" y="-5171"/>
                  <a:pt x="337151" y="56802"/>
                  <a:pt x="520517" y="0"/>
                </a:cubicBezTo>
                <a:cubicBezTo>
                  <a:pt x="703883" y="-56802"/>
                  <a:pt x="758684" y="12999"/>
                  <a:pt x="995551" y="0"/>
                </a:cubicBezTo>
                <a:cubicBezTo>
                  <a:pt x="1232418" y="-12999"/>
                  <a:pt x="1265765" y="2107"/>
                  <a:pt x="1516068" y="0"/>
                </a:cubicBezTo>
                <a:cubicBezTo>
                  <a:pt x="1557850" y="146563"/>
                  <a:pt x="1467592" y="278443"/>
                  <a:pt x="1516068" y="523220"/>
                </a:cubicBezTo>
                <a:cubicBezTo>
                  <a:pt x="1326689" y="574331"/>
                  <a:pt x="1142872" y="511326"/>
                  <a:pt x="995551" y="523220"/>
                </a:cubicBezTo>
                <a:cubicBezTo>
                  <a:pt x="848230" y="535114"/>
                  <a:pt x="586768" y="464776"/>
                  <a:pt x="475035" y="523220"/>
                </a:cubicBezTo>
                <a:cubicBezTo>
                  <a:pt x="363302" y="581664"/>
                  <a:pt x="142257" y="516369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516068" h="523220" stroke="0" extrusionOk="0">
                <a:moveTo>
                  <a:pt x="0" y="0"/>
                </a:moveTo>
                <a:cubicBezTo>
                  <a:pt x="200468" y="-41573"/>
                  <a:pt x="295891" y="10323"/>
                  <a:pt x="490195" y="0"/>
                </a:cubicBezTo>
                <a:cubicBezTo>
                  <a:pt x="684499" y="-10323"/>
                  <a:pt x="834555" y="45330"/>
                  <a:pt x="1010712" y="0"/>
                </a:cubicBezTo>
                <a:cubicBezTo>
                  <a:pt x="1186869" y="-45330"/>
                  <a:pt x="1406886" y="47285"/>
                  <a:pt x="1516068" y="0"/>
                </a:cubicBezTo>
                <a:cubicBezTo>
                  <a:pt x="1566926" y="194010"/>
                  <a:pt x="1501954" y="361989"/>
                  <a:pt x="1516068" y="523220"/>
                </a:cubicBezTo>
                <a:cubicBezTo>
                  <a:pt x="1320663" y="534924"/>
                  <a:pt x="1240122" y="497800"/>
                  <a:pt x="1041033" y="523220"/>
                </a:cubicBezTo>
                <a:cubicBezTo>
                  <a:pt x="841944" y="548640"/>
                  <a:pt x="778800" y="503220"/>
                  <a:pt x="535677" y="523220"/>
                </a:cubicBezTo>
                <a:cubicBezTo>
                  <a:pt x="292554" y="543220"/>
                  <a:pt x="149503" y="468156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0350C-35BB-5546-56AF-41E583C729A4}"/>
              </a:ext>
            </a:extLst>
          </p:cNvPr>
          <p:cNvSpPr txBox="1"/>
          <p:nvPr/>
        </p:nvSpPr>
        <p:spPr>
          <a:xfrm>
            <a:off x="8827779" y="2440336"/>
            <a:ext cx="3181667" cy="4401205"/>
          </a:xfrm>
          <a:custGeom>
            <a:avLst/>
            <a:gdLst>
              <a:gd name="connsiteX0" fmla="*/ 0 w 3181667"/>
              <a:gd name="connsiteY0" fmla="*/ 0 h 4401205"/>
              <a:gd name="connsiteX1" fmla="*/ 562095 w 3181667"/>
              <a:gd name="connsiteY1" fmla="*/ 0 h 4401205"/>
              <a:gd name="connsiteX2" fmla="*/ 1156006 w 3181667"/>
              <a:gd name="connsiteY2" fmla="*/ 0 h 4401205"/>
              <a:gd name="connsiteX3" fmla="*/ 1686284 w 3181667"/>
              <a:gd name="connsiteY3" fmla="*/ 0 h 4401205"/>
              <a:gd name="connsiteX4" fmla="*/ 2121111 w 3181667"/>
              <a:gd name="connsiteY4" fmla="*/ 0 h 4401205"/>
              <a:gd name="connsiteX5" fmla="*/ 2651389 w 3181667"/>
              <a:gd name="connsiteY5" fmla="*/ 0 h 4401205"/>
              <a:gd name="connsiteX6" fmla="*/ 3181667 w 3181667"/>
              <a:gd name="connsiteY6" fmla="*/ 0 h 4401205"/>
              <a:gd name="connsiteX7" fmla="*/ 3181667 w 3181667"/>
              <a:gd name="connsiteY7" fmla="*/ 638175 h 4401205"/>
              <a:gd name="connsiteX8" fmla="*/ 3181667 w 3181667"/>
              <a:gd name="connsiteY8" fmla="*/ 1188325 h 4401205"/>
              <a:gd name="connsiteX9" fmla="*/ 3181667 w 3181667"/>
              <a:gd name="connsiteY9" fmla="*/ 1782488 h 4401205"/>
              <a:gd name="connsiteX10" fmla="*/ 3181667 w 3181667"/>
              <a:gd name="connsiteY10" fmla="*/ 2288627 h 4401205"/>
              <a:gd name="connsiteX11" fmla="*/ 3181667 w 3181667"/>
              <a:gd name="connsiteY11" fmla="*/ 2882789 h 4401205"/>
              <a:gd name="connsiteX12" fmla="*/ 3181667 w 3181667"/>
              <a:gd name="connsiteY12" fmla="*/ 3476952 h 4401205"/>
              <a:gd name="connsiteX13" fmla="*/ 3181667 w 3181667"/>
              <a:gd name="connsiteY13" fmla="*/ 4401205 h 4401205"/>
              <a:gd name="connsiteX14" fmla="*/ 2746839 w 3181667"/>
              <a:gd name="connsiteY14" fmla="*/ 4401205 h 4401205"/>
              <a:gd name="connsiteX15" fmla="*/ 2312011 w 3181667"/>
              <a:gd name="connsiteY15" fmla="*/ 4401205 h 4401205"/>
              <a:gd name="connsiteX16" fmla="*/ 1781734 w 3181667"/>
              <a:gd name="connsiteY16" fmla="*/ 4401205 h 4401205"/>
              <a:gd name="connsiteX17" fmla="*/ 1315089 w 3181667"/>
              <a:gd name="connsiteY17" fmla="*/ 4401205 h 4401205"/>
              <a:gd name="connsiteX18" fmla="*/ 752995 w 3181667"/>
              <a:gd name="connsiteY18" fmla="*/ 4401205 h 4401205"/>
              <a:gd name="connsiteX19" fmla="*/ 0 w 3181667"/>
              <a:gd name="connsiteY19" fmla="*/ 4401205 h 4401205"/>
              <a:gd name="connsiteX20" fmla="*/ 0 w 3181667"/>
              <a:gd name="connsiteY20" fmla="*/ 3763030 h 4401205"/>
              <a:gd name="connsiteX21" fmla="*/ 0 w 3181667"/>
              <a:gd name="connsiteY21" fmla="*/ 3168868 h 4401205"/>
              <a:gd name="connsiteX22" fmla="*/ 0 w 3181667"/>
              <a:gd name="connsiteY22" fmla="*/ 2530693 h 4401205"/>
              <a:gd name="connsiteX23" fmla="*/ 0 w 3181667"/>
              <a:gd name="connsiteY23" fmla="*/ 2112578 h 4401205"/>
              <a:gd name="connsiteX24" fmla="*/ 0 w 3181667"/>
              <a:gd name="connsiteY24" fmla="*/ 1694464 h 4401205"/>
              <a:gd name="connsiteX25" fmla="*/ 0 w 3181667"/>
              <a:gd name="connsiteY25" fmla="*/ 1144313 h 4401205"/>
              <a:gd name="connsiteX26" fmla="*/ 0 w 3181667"/>
              <a:gd name="connsiteY26" fmla="*/ 550151 h 4401205"/>
              <a:gd name="connsiteX27" fmla="*/ 0 w 3181667"/>
              <a:gd name="connsiteY27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81667" h="4401205" extrusionOk="0">
                <a:moveTo>
                  <a:pt x="0" y="0"/>
                </a:moveTo>
                <a:cubicBezTo>
                  <a:pt x="240760" y="-54912"/>
                  <a:pt x="306669" y="50066"/>
                  <a:pt x="562095" y="0"/>
                </a:cubicBezTo>
                <a:cubicBezTo>
                  <a:pt x="817522" y="-50066"/>
                  <a:pt x="891250" y="30579"/>
                  <a:pt x="1156006" y="0"/>
                </a:cubicBezTo>
                <a:cubicBezTo>
                  <a:pt x="1420762" y="-30579"/>
                  <a:pt x="1429217" y="31717"/>
                  <a:pt x="1686284" y="0"/>
                </a:cubicBezTo>
                <a:cubicBezTo>
                  <a:pt x="1943351" y="-31717"/>
                  <a:pt x="1939462" y="24895"/>
                  <a:pt x="2121111" y="0"/>
                </a:cubicBezTo>
                <a:cubicBezTo>
                  <a:pt x="2302760" y="-24895"/>
                  <a:pt x="2487652" y="13168"/>
                  <a:pt x="2651389" y="0"/>
                </a:cubicBezTo>
                <a:cubicBezTo>
                  <a:pt x="2815126" y="-13168"/>
                  <a:pt x="2966073" y="5785"/>
                  <a:pt x="3181667" y="0"/>
                </a:cubicBezTo>
                <a:cubicBezTo>
                  <a:pt x="3238199" y="263708"/>
                  <a:pt x="3119191" y="370441"/>
                  <a:pt x="3181667" y="638175"/>
                </a:cubicBezTo>
                <a:cubicBezTo>
                  <a:pt x="3244143" y="905910"/>
                  <a:pt x="3137261" y="1062300"/>
                  <a:pt x="3181667" y="1188325"/>
                </a:cubicBezTo>
                <a:cubicBezTo>
                  <a:pt x="3226073" y="1314350"/>
                  <a:pt x="3128913" y="1595110"/>
                  <a:pt x="3181667" y="1782488"/>
                </a:cubicBezTo>
                <a:cubicBezTo>
                  <a:pt x="3234421" y="1969866"/>
                  <a:pt x="3144860" y="2116474"/>
                  <a:pt x="3181667" y="2288627"/>
                </a:cubicBezTo>
                <a:cubicBezTo>
                  <a:pt x="3218474" y="2460780"/>
                  <a:pt x="3136361" y="2718199"/>
                  <a:pt x="3181667" y="2882789"/>
                </a:cubicBezTo>
                <a:cubicBezTo>
                  <a:pt x="3226973" y="3047379"/>
                  <a:pt x="3147638" y="3347613"/>
                  <a:pt x="3181667" y="3476952"/>
                </a:cubicBezTo>
                <a:cubicBezTo>
                  <a:pt x="3215696" y="3606291"/>
                  <a:pt x="3111097" y="4099674"/>
                  <a:pt x="3181667" y="4401205"/>
                </a:cubicBezTo>
                <a:cubicBezTo>
                  <a:pt x="2975558" y="4444128"/>
                  <a:pt x="2950326" y="4364160"/>
                  <a:pt x="2746839" y="4401205"/>
                </a:cubicBezTo>
                <a:cubicBezTo>
                  <a:pt x="2543352" y="4438250"/>
                  <a:pt x="2463976" y="4364628"/>
                  <a:pt x="2312011" y="4401205"/>
                </a:cubicBezTo>
                <a:cubicBezTo>
                  <a:pt x="2160046" y="4437782"/>
                  <a:pt x="2008034" y="4350363"/>
                  <a:pt x="1781734" y="4401205"/>
                </a:cubicBezTo>
                <a:cubicBezTo>
                  <a:pt x="1555434" y="4452047"/>
                  <a:pt x="1530670" y="4395608"/>
                  <a:pt x="1315089" y="4401205"/>
                </a:cubicBezTo>
                <a:cubicBezTo>
                  <a:pt x="1099509" y="4406802"/>
                  <a:pt x="959180" y="4339758"/>
                  <a:pt x="752995" y="4401205"/>
                </a:cubicBezTo>
                <a:cubicBezTo>
                  <a:pt x="546810" y="4462652"/>
                  <a:pt x="156398" y="4397208"/>
                  <a:pt x="0" y="4401205"/>
                </a:cubicBezTo>
                <a:cubicBezTo>
                  <a:pt x="-14600" y="4222069"/>
                  <a:pt x="74677" y="3958060"/>
                  <a:pt x="0" y="3763030"/>
                </a:cubicBezTo>
                <a:cubicBezTo>
                  <a:pt x="-74677" y="3568000"/>
                  <a:pt x="6692" y="3352494"/>
                  <a:pt x="0" y="3168868"/>
                </a:cubicBezTo>
                <a:cubicBezTo>
                  <a:pt x="-6692" y="2985242"/>
                  <a:pt x="24312" y="2755099"/>
                  <a:pt x="0" y="2530693"/>
                </a:cubicBezTo>
                <a:cubicBezTo>
                  <a:pt x="-24312" y="2306287"/>
                  <a:pt x="18898" y="2295255"/>
                  <a:pt x="0" y="2112578"/>
                </a:cubicBezTo>
                <a:cubicBezTo>
                  <a:pt x="-18898" y="1929901"/>
                  <a:pt x="46233" y="1803025"/>
                  <a:pt x="0" y="1694464"/>
                </a:cubicBezTo>
                <a:cubicBezTo>
                  <a:pt x="-46233" y="1585903"/>
                  <a:pt x="47274" y="1282490"/>
                  <a:pt x="0" y="1144313"/>
                </a:cubicBezTo>
                <a:cubicBezTo>
                  <a:pt x="-47274" y="1006136"/>
                  <a:pt x="26122" y="696120"/>
                  <a:pt x="0" y="550151"/>
                </a:cubicBezTo>
                <a:cubicBezTo>
                  <a:pt x="-26122" y="404182"/>
                  <a:pt x="46174" y="19174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9604738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เห็นชอบตามความเห็นของสำนักงบประมาณตามหนังสือ ที่ นร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0712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641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พ.ย. 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มอบให้ สปสช. เสนอร่างประกาศคณะกรรมการหลักประกันสุขภาพแห่งชาติ เรื่อง หลักเกณฑ์การดำเนินงานและการบริหารจัดการกองทุนหลักประกันสุขภาพแห่งชาติ สำหรับผู้มีสิทธิหลักประกันสุขภาพแห่งชาติ ปีงบประมาณ พ.ศ. </a:t>
            </a:r>
            <a:r>
              <a:rPr lang="en-US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และหลักเกณฑ์ วิธีการ และเงื่อนไขการรับค่าใช้จ่ายเพื่อบริการสาธารณสุขของหน่วยบริการ พ.ศ.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0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และข้อมูลที่เกี่ยวข้อง เพื่อให้ประธานกรรมการหลักประกันสุขภาพแห่งชาติ พิจารณาลงนาม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4A8FA-11FB-FCA2-7A36-A5B579159AEE}"/>
              </a:ext>
            </a:extLst>
          </p:cNvPr>
          <p:cNvSpPr txBox="1"/>
          <p:nvPr/>
        </p:nvSpPr>
        <p:spPr>
          <a:xfrm>
            <a:off x="8843208" y="2060696"/>
            <a:ext cx="1439451" cy="400110"/>
          </a:xfrm>
          <a:custGeom>
            <a:avLst/>
            <a:gdLst>
              <a:gd name="connsiteX0" fmla="*/ 0 w 1439451"/>
              <a:gd name="connsiteY0" fmla="*/ 0 h 400110"/>
              <a:gd name="connsiteX1" fmla="*/ 494212 w 1439451"/>
              <a:gd name="connsiteY1" fmla="*/ 0 h 400110"/>
              <a:gd name="connsiteX2" fmla="*/ 945239 w 1439451"/>
              <a:gd name="connsiteY2" fmla="*/ 0 h 400110"/>
              <a:gd name="connsiteX3" fmla="*/ 1439451 w 1439451"/>
              <a:gd name="connsiteY3" fmla="*/ 0 h 400110"/>
              <a:gd name="connsiteX4" fmla="*/ 1439451 w 1439451"/>
              <a:gd name="connsiteY4" fmla="*/ 400110 h 400110"/>
              <a:gd name="connsiteX5" fmla="*/ 945239 w 1439451"/>
              <a:gd name="connsiteY5" fmla="*/ 400110 h 400110"/>
              <a:gd name="connsiteX6" fmla="*/ 451028 w 1439451"/>
              <a:gd name="connsiteY6" fmla="*/ 400110 h 400110"/>
              <a:gd name="connsiteX7" fmla="*/ 0 w 1439451"/>
              <a:gd name="connsiteY7" fmla="*/ 400110 h 400110"/>
              <a:gd name="connsiteX8" fmla="*/ 0 w 1439451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40011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62887" y="170302"/>
                  <a:pt x="1412972" y="220257"/>
                  <a:pt x="1439451" y="400110"/>
                </a:cubicBezTo>
                <a:cubicBezTo>
                  <a:pt x="1245537" y="429130"/>
                  <a:pt x="1139693" y="370323"/>
                  <a:pt x="945239" y="400110"/>
                </a:cubicBezTo>
                <a:cubicBezTo>
                  <a:pt x="750785" y="429897"/>
                  <a:pt x="555688" y="392308"/>
                  <a:pt x="451028" y="400110"/>
                </a:cubicBezTo>
                <a:cubicBezTo>
                  <a:pt x="346368" y="407912"/>
                  <a:pt x="92700" y="383288"/>
                  <a:pt x="0" y="400110"/>
                </a:cubicBezTo>
                <a:cubicBezTo>
                  <a:pt x="-4499" y="226927"/>
                  <a:pt x="11352" y="103017"/>
                  <a:pt x="0" y="0"/>
                </a:cubicBezTo>
                <a:close/>
              </a:path>
              <a:path w="1439451" h="40011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48269" y="141585"/>
                  <a:pt x="1411086" y="232814"/>
                  <a:pt x="1439451" y="400110"/>
                </a:cubicBezTo>
                <a:cubicBezTo>
                  <a:pt x="1345610" y="444520"/>
                  <a:pt x="1082980" y="356868"/>
                  <a:pt x="988423" y="400110"/>
                </a:cubicBezTo>
                <a:cubicBezTo>
                  <a:pt x="893866" y="443352"/>
                  <a:pt x="616253" y="365679"/>
                  <a:pt x="508606" y="400110"/>
                </a:cubicBezTo>
                <a:cubicBezTo>
                  <a:pt x="400959" y="434541"/>
                  <a:pt x="103305" y="397114"/>
                  <a:pt x="0" y="400110"/>
                </a:cubicBezTo>
                <a:cubicBezTo>
                  <a:pt x="-33685" y="296655"/>
                  <a:pt x="30420" y="15604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F18165EC-0D29-5A7C-D09A-78D648E1094F}"/>
              </a:ext>
            </a:extLst>
          </p:cNvPr>
          <p:cNvSpPr/>
          <p:nvPr/>
        </p:nvSpPr>
        <p:spPr>
          <a:xfrm>
            <a:off x="266526" y="721932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91E28-06C9-3F1D-9199-A6DEDA09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702" y="959652"/>
            <a:ext cx="1028700" cy="140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1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0BA460-D6D3-1169-B5A3-630BD7713353}"/>
              </a:ext>
            </a:extLst>
          </p:cNvPr>
          <p:cNvSpPr txBox="1">
            <a:spLocks/>
          </p:cNvSpPr>
          <p:nvPr/>
        </p:nvSpPr>
        <p:spPr>
          <a:xfrm>
            <a:off x="933855" y="615110"/>
            <a:ext cx="11325284" cy="129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ร่างข้อเสนอ 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การปรับประกาศ </a:t>
            </a:r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หลักเกณฑ์การดำเนินงานและ</a:t>
            </a:r>
          </a:p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การบริหารจัดการกองทุนหลักประกันสุขภาพแห่งชาติ 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2566 </a:t>
            </a:r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55B77-1976-8C21-3814-F65A9C528952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 </a:t>
            </a:r>
            <a:r>
              <a:rPr lang="th-TH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  <a:r>
              <a:rPr lang="en-US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(วันที่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4A1C-654D-68CB-5934-5F77F74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88" y="51678"/>
            <a:ext cx="1470456" cy="6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CF9F2A-8EEE-389D-7156-ED8B96D2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72" y="1927840"/>
            <a:ext cx="11325284" cy="4878482"/>
          </a:xfrm>
          <a:custGeom>
            <a:avLst/>
            <a:gdLst>
              <a:gd name="connsiteX0" fmla="*/ 0 w 11325284"/>
              <a:gd name="connsiteY0" fmla="*/ 0 h 4878482"/>
              <a:gd name="connsiteX1" fmla="*/ 482815 w 11325284"/>
              <a:gd name="connsiteY1" fmla="*/ 0 h 4878482"/>
              <a:gd name="connsiteX2" fmla="*/ 965629 w 11325284"/>
              <a:gd name="connsiteY2" fmla="*/ 0 h 4878482"/>
              <a:gd name="connsiteX3" fmla="*/ 1335191 w 11325284"/>
              <a:gd name="connsiteY3" fmla="*/ 0 h 4878482"/>
              <a:gd name="connsiteX4" fmla="*/ 1704753 w 11325284"/>
              <a:gd name="connsiteY4" fmla="*/ 0 h 4878482"/>
              <a:gd name="connsiteX5" fmla="*/ 2527327 w 11325284"/>
              <a:gd name="connsiteY5" fmla="*/ 0 h 4878482"/>
              <a:gd name="connsiteX6" fmla="*/ 3123394 w 11325284"/>
              <a:gd name="connsiteY6" fmla="*/ 0 h 4878482"/>
              <a:gd name="connsiteX7" fmla="*/ 3379703 w 11325284"/>
              <a:gd name="connsiteY7" fmla="*/ 0 h 4878482"/>
              <a:gd name="connsiteX8" fmla="*/ 4202276 w 11325284"/>
              <a:gd name="connsiteY8" fmla="*/ 0 h 4878482"/>
              <a:gd name="connsiteX9" fmla="*/ 4798344 w 11325284"/>
              <a:gd name="connsiteY9" fmla="*/ 0 h 4878482"/>
              <a:gd name="connsiteX10" fmla="*/ 5394412 w 11325284"/>
              <a:gd name="connsiteY10" fmla="*/ 0 h 4878482"/>
              <a:gd name="connsiteX11" fmla="*/ 6103732 w 11325284"/>
              <a:gd name="connsiteY11" fmla="*/ 0 h 4878482"/>
              <a:gd name="connsiteX12" fmla="*/ 6586547 w 11325284"/>
              <a:gd name="connsiteY12" fmla="*/ 0 h 4878482"/>
              <a:gd name="connsiteX13" fmla="*/ 6956109 w 11325284"/>
              <a:gd name="connsiteY13" fmla="*/ 0 h 4878482"/>
              <a:gd name="connsiteX14" fmla="*/ 7665429 w 11325284"/>
              <a:gd name="connsiteY14" fmla="*/ 0 h 4878482"/>
              <a:gd name="connsiteX15" fmla="*/ 7921738 w 11325284"/>
              <a:gd name="connsiteY15" fmla="*/ 0 h 4878482"/>
              <a:gd name="connsiteX16" fmla="*/ 8631059 w 11325284"/>
              <a:gd name="connsiteY16" fmla="*/ 0 h 4878482"/>
              <a:gd name="connsiteX17" fmla="*/ 9113873 w 11325284"/>
              <a:gd name="connsiteY17" fmla="*/ 0 h 4878482"/>
              <a:gd name="connsiteX18" fmla="*/ 9596688 w 11325284"/>
              <a:gd name="connsiteY18" fmla="*/ 0 h 4878482"/>
              <a:gd name="connsiteX19" fmla="*/ 10306008 w 11325284"/>
              <a:gd name="connsiteY19" fmla="*/ 0 h 4878482"/>
              <a:gd name="connsiteX20" fmla="*/ 10562317 w 11325284"/>
              <a:gd name="connsiteY20" fmla="*/ 0 h 4878482"/>
              <a:gd name="connsiteX21" fmla="*/ 11325284 w 11325284"/>
              <a:gd name="connsiteY21" fmla="*/ 0 h 4878482"/>
              <a:gd name="connsiteX22" fmla="*/ 11325284 w 11325284"/>
              <a:gd name="connsiteY22" fmla="*/ 493269 h 4878482"/>
              <a:gd name="connsiteX23" fmla="*/ 11325284 w 11325284"/>
              <a:gd name="connsiteY23" fmla="*/ 1084107 h 4878482"/>
              <a:gd name="connsiteX24" fmla="*/ 11325284 w 11325284"/>
              <a:gd name="connsiteY24" fmla="*/ 1479806 h 4878482"/>
              <a:gd name="connsiteX25" fmla="*/ 11325284 w 11325284"/>
              <a:gd name="connsiteY25" fmla="*/ 2070645 h 4878482"/>
              <a:gd name="connsiteX26" fmla="*/ 11325284 w 11325284"/>
              <a:gd name="connsiteY26" fmla="*/ 2661483 h 4878482"/>
              <a:gd name="connsiteX27" fmla="*/ 11325284 w 11325284"/>
              <a:gd name="connsiteY27" fmla="*/ 3105967 h 4878482"/>
              <a:gd name="connsiteX28" fmla="*/ 11325284 w 11325284"/>
              <a:gd name="connsiteY28" fmla="*/ 3648020 h 4878482"/>
              <a:gd name="connsiteX29" fmla="*/ 11325284 w 11325284"/>
              <a:gd name="connsiteY29" fmla="*/ 4238859 h 4878482"/>
              <a:gd name="connsiteX30" fmla="*/ 11325284 w 11325284"/>
              <a:gd name="connsiteY30" fmla="*/ 4878482 h 4878482"/>
              <a:gd name="connsiteX31" fmla="*/ 10729216 w 11325284"/>
              <a:gd name="connsiteY31" fmla="*/ 4878482 h 4878482"/>
              <a:gd name="connsiteX32" fmla="*/ 10019896 w 11325284"/>
              <a:gd name="connsiteY32" fmla="*/ 4878482 h 4878482"/>
              <a:gd name="connsiteX33" fmla="*/ 9763587 w 11325284"/>
              <a:gd name="connsiteY33" fmla="*/ 4878482 h 4878482"/>
              <a:gd name="connsiteX34" fmla="*/ 9054267 w 11325284"/>
              <a:gd name="connsiteY34" fmla="*/ 4878482 h 4878482"/>
              <a:gd name="connsiteX35" fmla="*/ 8231693 w 11325284"/>
              <a:gd name="connsiteY35" fmla="*/ 4878482 h 4878482"/>
              <a:gd name="connsiteX36" fmla="*/ 7862131 w 11325284"/>
              <a:gd name="connsiteY36" fmla="*/ 4878482 h 4878482"/>
              <a:gd name="connsiteX37" fmla="*/ 7605822 w 11325284"/>
              <a:gd name="connsiteY37" fmla="*/ 4878482 h 4878482"/>
              <a:gd name="connsiteX38" fmla="*/ 6896502 w 11325284"/>
              <a:gd name="connsiteY38" fmla="*/ 4878482 h 4878482"/>
              <a:gd name="connsiteX39" fmla="*/ 6300434 w 11325284"/>
              <a:gd name="connsiteY39" fmla="*/ 4878482 h 4878482"/>
              <a:gd name="connsiteX40" fmla="*/ 5704367 w 11325284"/>
              <a:gd name="connsiteY40" fmla="*/ 4878482 h 4878482"/>
              <a:gd name="connsiteX41" fmla="*/ 5334805 w 11325284"/>
              <a:gd name="connsiteY41" fmla="*/ 4878482 h 4878482"/>
              <a:gd name="connsiteX42" fmla="*/ 4851990 w 11325284"/>
              <a:gd name="connsiteY42" fmla="*/ 4878482 h 4878482"/>
              <a:gd name="connsiteX43" fmla="*/ 4142670 w 11325284"/>
              <a:gd name="connsiteY43" fmla="*/ 4878482 h 4878482"/>
              <a:gd name="connsiteX44" fmla="*/ 3320096 w 11325284"/>
              <a:gd name="connsiteY44" fmla="*/ 4878482 h 4878482"/>
              <a:gd name="connsiteX45" fmla="*/ 2497523 w 11325284"/>
              <a:gd name="connsiteY45" fmla="*/ 4878482 h 4878482"/>
              <a:gd name="connsiteX46" fmla="*/ 1901456 w 11325284"/>
              <a:gd name="connsiteY46" fmla="*/ 4878482 h 4878482"/>
              <a:gd name="connsiteX47" fmla="*/ 1531894 w 11325284"/>
              <a:gd name="connsiteY47" fmla="*/ 4878482 h 4878482"/>
              <a:gd name="connsiteX48" fmla="*/ 822573 w 11325284"/>
              <a:gd name="connsiteY48" fmla="*/ 4878482 h 4878482"/>
              <a:gd name="connsiteX49" fmla="*/ 566264 w 11325284"/>
              <a:gd name="connsiteY49" fmla="*/ 4878482 h 4878482"/>
              <a:gd name="connsiteX50" fmla="*/ 0 w 11325284"/>
              <a:gd name="connsiteY50" fmla="*/ 4878482 h 4878482"/>
              <a:gd name="connsiteX51" fmla="*/ 0 w 11325284"/>
              <a:gd name="connsiteY51" fmla="*/ 4482783 h 4878482"/>
              <a:gd name="connsiteX52" fmla="*/ 0 w 11325284"/>
              <a:gd name="connsiteY52" fmla="*/ 3940729 h 4878482"/>
              <a:gd name="connsiteX53" fmla="*/ 0 w 11325284"/>
              <a:gd name="connsiteY53" fmla="*/ 3349891 h 4878482"/>
              <a:gd name="connsiteX54" fmla="*/ 0 w 11325284"/>
              <a:gd name="connsiteY54" fmla="*/ 2807837 h 4878482"/>
              <a:gd name="connsiteX55" fmla="*/ 0 w 11325284"/>
              <a:gd name="connsiteY55" fmla="*/ 2216999 h 4878482"/>
              <a:gd name="connsiteX56" fmla="*/ 0 w 11325284"/>
              <a:gd name="connsiteY56" fmla="*/ 1821300 h 4878482"/>
              <a:gd name="connsiteX57" fmla="*/ 0 w 11325284"/>
              <a:gd name="connsiteY57" fmla="*/ 1425601 h 4878482"/>
              <a:gd name="connsiteX58" fmla="*/ 0 w 11325284"/>
              <a:gd name="connsiteY58" fmla="*/ 785978 h 4878482"/>
              <a:gd name="connsiteX59" fmla="*/ 0 w 11325284"/>
              <a:gd name="connsiteY59" fmla="*/ 0 h 48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325284" h="4878482" fill="none" extrusionOk="0">
                <a:moveTo>
                  <a:pt x="0" y="0"/>
                </a:moveTo>
                <a:cubicBezTo>
                  <a:pt x="122119" y="-4285"/>
                  <a:pt x="354974" y="9539"/>
                  <a:pt x="482815" y="0"/>
                </a:cubicBezTo>
                <a:cubicBezTo>
                  <a:pt x="610656" y="-9539"/>
                  <a:pt x="851760" y="39192"/>
                  <a:pt x="965629" y="0"/>
                </a:cubicBezTo>
                <a:cubicBezTo>
                  <a:pt x="1079498" y="-39192"/>
                  <a:pt x="1200675" y="35311"/>
                  <a:pt x="1335191" y="0"/>
                </a:cubicBezTo>
                <a:cubicBezTo>
                  <a:pt x="1469707" y="-35311"/>
                  <a:pt x="1590240" y="35745"/>
                  <a:pt x="1704753" y="0"/>
                </a:cubicBezTo>
                <a:cubicBezTo>
                  <a:pt x="1819266" y="-35745"/>
                  <a:pt x="2361524" y="4145"/>
                  <a:pt x="2527327" y="0"/>
                </a:cubicBezTo>
                <a:cubicBezTo>
                  <a:pt x="2693130" y="-4145"/>
                  <a:pt x="2826416" y="29568"/>
                  <a:pt x="3123394" y="0"/>
                </a:cubicBezTo>
                <a:cubicBezTo>
                  <a:pt x="3420372" y="-29568"/>
                  <a:pt x="3291507" y="16458"/>
                  <a:pt x="3379703" y="0"/>
                </a:cubicBezTo>
                <a:cubicBezTo>
                  <a:pt x="3467899" y="-16458"/>
                  <a:pt x="3875698" y="76755"/>
                  <a:pt x="4202276" y="0"/>
                </a:cubicBezTo>
                <a:cubicBezTo>
                  <a:pt x="4528854" y="-76755"/>
                  <a:pt x="4565579" y="1747"/>
                  <a:pt x="4798344" y="0"/>
                </a:cubicBezTo>
                <a:cubicBezTo>
                  <a:pt x="5031109" y="-1747"/>
                  <a:pt x="5143784" y="52895"/>
                  <a:pt x="5394412" y="0"/>
                </a:cubicBezTo>
                <a:cubicBezTo>
                  <a:pt x="5645040" y="-52895"/>
                  <a:pt x="5779929" y="46595"/>
                  <a:pt x="6103732" y="0"/>
                </a:cubicBezTo>
                <a:cubicBezTo>
                  <a:pt x="6427535" y="-46595"/>
                  <a:pt x="6479102" y="36885"/>
                  <a:pt x="6586547" y="0"/>
                </a:cubicBezTo>
                <a:cubicBezTo>
                  <a:pt x="6693992" y="-36885"/>
                  <a:pt x="6773863" y="21056"/>
                  <a:pt x="6956109" y="0"/>
                </a:cubicBezTo>
                <a:cubicBezTo>
                  <a:pt x="7138355" y="-21056"/>
                  <a:pt x="7370429" y="36482"/>
                  <a:pt x="7665429" y="0"/>
                </a:cubicBezTo>
                <a:cubicBezTo>
                  <a:pt x="7960429" y="-36482"/>
                  <a:pt x="7815449" y="11978"/>
                  <a:pt x="7921738" y="0"/>
                </a:cubicBezTo>
                <a:cubicBezTo>
                  <a:pt x="8028027" y="-11978"/>
                  <a:pt x="8465965" y="23361"/>
                  <a:pt x="8631059" y="0"/>
                </a:cubicBezTo>
                <a:cubicBezTo>
                  <a:pt x="8796153" y="-23361"/>
                  <a:pt x="8882074" y="53079"/>
                  <a:pt x="9113873" y="0"/>
                </a:cubicBezTo>
                <a:cubicBezTo>
                  <a:pt x="9345672" y="-53079"/>
                  <a:pt x="9426267" y="41665"/>
                  <a:pt x="9596688" y="0"/>
                </a:cubicBezTo>
                <a:cubicBezTo>
                  <a:pt x="9767109" y="-41665"/>
                  <a:pt x="10157950" y="61784"/>
                  <a:pt x="10306008" y="0"/>
                </a:cubicBezTo>
                <a:cubicBezTo>
                  <a:pt x="10454066" y="-61784"/>
                  <a:pt x="10490937" y="16371"/>
                  <a:pt x="10562317" y="0"/>
                </a:cubicBezTo>
                <a:cubicBezTo>
                  <a:pt x="10633697" y="-16371"/>
                  <a:pt x="10955444" y="10935"/>
                  <a:pt x="11325284" y="0"/>
                </a:cubicBezTo>
                <a:cubicBezTo>
                  <a:pt x="11337414" y="242021"/>
                  <a:pt x="11289118" y="349176"/>
                  <a:pt x="11325284" y="493269"/>
                </a:cubicBezTo>
                <a:cubicBezTo>
                  <a:pt x="11361450" y="637362"/>
                  <a:pt x="11274648" y="808334"/>
                  <a:pt x="11325284" y="1084107"/>
                </a:cubicBezTo>
                <a:cubicBezTo>
                  <a:pt x="11375920" y="1359880"/>
                  <a:pt x="11286305" y="1351618"/>
                  <a:pt x="11325284" y="1479806"/>
                </a:cubicBezTo>
                <a:cubicBezTo>
                  <a:pt x="11364263" y="1607994"/>
                  <a:pt x="11314467" y="1854277"/>
                  <a:pt x="11325284" y="2070645"/>
                </a:cubicBezTo>
                <a:cubicBezTo>
                  <a:pt x="11336101" y="2287013"/>
                  <a:pt x="11318500" y="2404640"/>
                  <a:pt x="11325284" y="2661483"/>
                </a:cubicBezTo>
                <a:cubicBezTo>
                  <a:pt x="11332068" y="2918326"/>
                  <a:pt x="11297209" y="2979929"/>
                  <a:pt x="11325284" y="3105967"/>
                </a:cubicBezTo>
                <a:cubicBezTo>
                  <a:pt x="11353359" y="3232005"/>
                  <a:pt x="11307071" y="3521035"/>
                  <a:pt x="11325284" y="3648020"/>
                </a:cubicBezTo>
                <a:cubicBezTo>
                  <a:pt x="11343497" y="3775005"/>
                  <a:pt x="11254659" y="4111902"/>
                  <a:pt x="11325284" y="4238859"/>
                </a:cubicBezTo>
                <a:cubicBezTo>
                  <a:pt x="11395909" y="4365816"/>
                  <a:pt x="11311875" y="4737489"/>
                  <a:pt x="11325284" y="4878482"/>
                </a:cubicBezTo>
                <a:cubicBezTo>
                  <a:pt x="11087108" y="4888511"/>
                  <a:pt x="10962362" y="4855802"/>
                  <a:pt x="10729216" y="4878482"/>
                </a:cubicBezTo>
                <a:cubicBezTo>
                  <a:pt x="10496070" y="4901162"/>
                  <a:pt x="10276749" y="4817585"/>
                  <a:pt x="10019896" y="4878482"/>
                </a:cubicBezTo>
                <a:cubicBezTo>
                  <a:pt x="9763043" y="4939379"/>
                  <a:pt x="9852692" y="4867895"/>
                  <a:pt x="9763587" y="4878482"/>
                </a:cubicBezTo>
                <a:cubicBezTo>
                  <a:pt x="9674482" y="4889069"/>
                  <a:pt x="9320572" y="4814599"/>
                  <a:pt x="9054267" y="4878482"/>
                </a:cubicBezTo>
                <a:cubicBezTo>
                  <a:pt x="8787962" y="4942365"/>
                  <a:pt x="8430832" y="4784485"/>
                  <a:pt x="8231693" y="4878482"/>
                </a:cubicBezTo>
                <a:cubicBezTo>
                  <a:pt x="8032554" y="4972479"/>
                  <a:pt x="8026441" y="4851658"/>
                  <a:pt x="7862131" y="4878482"/>
                </a:cubicBezTo>
                <a:cubicBezTo>
                  <a:pt x="7697821" y="4905306"/>
                  <a:pt x="7659948" y="4865614"/>
                  <a:pt x="7605822" y="4878482"/>
                </a:cubicBezTo>
                <a:cubicBezTo>
                  <a:pt x="7551696" y="4891350"/>
                  <a:pt x="7232298" y="4843678"/>
                  <a:pt x="6896502" y="4878482"/>
                </a:cubicBezTo>
                <a:cubicBezTo>
                  <a:pt x="6560706" y="4913286"/>
                  <a:pt x="6525996" y="4850328"/>
                  <a:pt x="6300434" y="4878482"/>
                </a:cubicBezTo>
                <a:cubicBezTo>
                  <a:pt x="6074872" y="4906636"/>
                  <a:pt x="5941539" y="4835169"/>
                  <a:pt x="5704367" y="4878482"/>
                </a:cubicBezTo>
                <a:cubicBezTo>
                  <a:pt x="5467195" y="4921795"/>
                  <a:pt x="5424503" y="4871003"/>
                  <a:pt x="5334805" y="4878482"/>
                </a:cubicBezTo>
                <a:cubicBezTo>
                  <a:pt x="5245107" y="4885961"/>
                  <a:pt x="4983537" y="4849480"/>
                  <a:pt x="4851990" y="4878482"/>
                </a:cubicBezTo>
                <a:cubicBezTo>
                  <a:pt x="4720443" y="4907484"/>
                  <a:pt x="4440613" y="4853771"/>
                  <a:pt x="4142670" y="4878482"/>
                </a:cubicBezTo>
                <a:cubicBezTo>
                  <a:pt x="3844727" y="4903193"/>
                  <a:pt x="3679099" y="4873531"/>
                  <a:pt x="3320096" y="4878482"/>
                </a:cubicBezTo>
                <a:cubicBezTo>
                  <a:pt x="2961093" y="4883433"/>
                  <a:pt x="2846224" y="4814130"/>
                  <a:pt x="2497523" y="4878482"/>
                </a:cubicBezTo>
                <a:cubicBezTo>
                  <a:pt x="2148822" y="4942834"/>
                  <a:pt x="2125520" y="4846627"/>
                  <a:pt x="1901456" y="4878482"/>
                </a:cubicBezTo>
                <a:cubicBezTo>
                  <a:pt x="1677392" y="4910337"/>
                  <a:pt x="1630604" y="4854829"/>
                  <a:pt x="1531894" y="4878482"/>
                </a:cubicBezTo>
                <a:cubicBezTo>
                  <a:pt x="1433184" y="4902135"/>
                  <a:pt x="1018149" y="4818807"/>
                  <a:pt x="822573" y="4878482"/>
                </a:cubicBezTo>
                <a:cubicBezTo>
                  <a:pt x="626997" y="4938157"/>
                  <a:pt x="639960" y="4862328"/>
                  <a:pt x="566264" y="4878482"/>
                </a:cubicBezTo>
                <a:cubicBezTo>
                  <a:pt x="492568" y="4894636"/>
                  <a:pt x="225365" y="4871761"/>
                  <a:pt x="0" y="4878482"/>
                </a:cubicBezTo>
                <a:cubicBezTo>
                  <a:pt x="-2555" y="4698471"/>
                  <a:pt x="722" y="4632790"/>
                  <a:pt x="0" y="4482783"/>
                </a:cubicBezTo>
                <a:cubicBezTo>
                  <a:pt x="-722" y="4332776"/>
                  <a:pt x="37660" y="4128755"/>
                  <a:pt x="0" y="3940729"/>
                </a:cubicBezTo>
                <a:cubicBezTo>
                  <a:pt x="-37660" y="3752703"/>
                  <a:pt x="49906" y="3610142"/>
                  <a:pt x="0" y="3349891"/>
                </a:cubicBezTo>
                <a:cubicBezTo>
                  <a:pt x="-49906" y="3089640"/>
                  <a:pt x="21296" y="3030441"/>
                  <a:pt x="0" y="2807837"/>
                </a:cubicBezTo>
                <a:cubicBezTo>
                  <a:pt x="-21296" y="2585233"/>
                  <a:pt x="35763" y="2457607"/>
                  <a:pt x="0" y="2216999"/>
                </a:cubicBezTo>
                <a:cubicBezTo>
                  <a:pt x="-35763" y="1976391"/>
                  <a:pt x="17981" y="1989962"/>
                  <a:pt x="0" y="1821300"/>
                </a:cubicBezTo>
                <a:cubicBezTo>
                  <a:pt x="-17981" y="1652638"/>
                  <a:pt x="13976" y="1571800"/>
                  <a:pt x="0" y="1425601"/>
                </a:cubicBezTo>
                <a:cubicBezTo>
                  <a:pt x="-13976" y="1279402"/>
                  <a:pt x="52005" y="1015163"/>
                  <a:pt x="0" y="785978"/>
                </a:cubicBezTo>
                <a:cubicBezTo>
                  <a:pt x="-52005" y="556793"/>
                  <a:pt x="24018" y="226177"/>
                  <a:pt x="0" y="0"/>
                </a:cubicBezTo>
                <a:close/>
              </a:path>
              <a:path w="11325284" h="4878482" stroke="0" extrusionOk="0">
                <a:moveTo>
                  <a:pt x="0" y="0"/>
                </a:moveTo>
                <a:cubicBezTo>
                  <a:pt x="84586" y="-26216"/>
                  <a:pt x="193422" y="2248"/>
                  <a:pt x="369562" y="0"/>
                </a:cubicBezTo>
                <a:cubicBezTo>
                  <a:pt x="545702" y="-2248"/>
                  <a:pt x="744100" y="53172"/>
                  <a:pt x="965629" y="0"/>
                </a:cubicBezTo>
                <a:cubicBezTo>
                  <a:pt x="1187158" y="-53172"/>
                  <a:pt x="1228278" y="24640"/>
                  <a:pt x="1335191" y="0"/>
                </a:cubicBezTo>
                <a:cubicBezTo>
                  <a:pt x="1442104" y="-24640"/>
                  <a:pt x="1493508" y="25984"/>
                  <a:pt x="1591500" y="0"/>
                </a:cubicBezTo>
                <a:cubicBezTo>
                  <a:pt x="1689492" y="-25984"/>
                  <a:pt x="1908000" y="11521"/>
                  <a:pt x="2187568" y="0"/>
                </a:cubicBezTo>
                <a:cubicBezTo>
                  <a:pt x="2467136" y="-11521"/>
                  <a:pt x="2609964" y="31016"/>
                  <a:pt x="2783636" y="0"/>
                </a:cubicBezTo>
                <a:cubicBezTo>
                  <a:pt x="2957308" y="-31016"/>
                  <a:pt x="3309676" y="69959"/>
                  <a:pt x="3492956" y="0"/>
                </a:cubicBezTo>
                <a:cubicBezTo>
                  <a:pt x="3676236" y="-69959"/>
                  <a:pt x="3723154" y="37972"/>
                  <a:pt x="3862518" y="0"/>
                </a:cubicBezTo>
                <a:cubicBezTo>
                  <a:pt x="4001882" y="-37972"/>
                  <a:pt x="4337576" y="74268"/>
                  <a:pt x="4685091" y="0"/>
                </a:cubicBezTo>
                <a:cubicBezTo>
                  <a:pt x="5032606" y="-74268"/>
                  <a:pt x="5087198" y="61026"/>
                  <a:pt x="5281159" y="0"/>
                </a:cubicBezTo>
                <a:cubicBezTo>
                  <a:pt x="5475120" y="-61026"/>
                  <a:pt x="5789556" y="46070"/>
                  <a:pt x="6103732" y="0"/>
                </a:cubicBezTo>
                <a:cubicBezTo>
                  <a:pt x="6417908" y="-46070"/>
                  <a:pt x="6297240" y="20107"/>
                  <a:pt x="6360041" y="0"/>
                </a:cubicBezTo>
                <a:cubicBezTo>
                  <a:pt x="6422842" y="-20107"/>
                  <a:pt x="6814007" y="15276"/>
                  <a:pt x="7182614" y="0"/>
                </a:cubicBezTo>
                <a:cubicBezTo>
                  <a:pt x="7551221" y="-15276"/>
                  <a:pt x="7590033" y="84583"/>
                  <a:pt x="7891935" y="0"/>
                </a:cubicBezTo>
                <a:cubicBezTo>
                  <a:pt x="8193837" y="-84583"/>
                  <a:pt x="8125675" y="30673"/>
                  <a:pt x="8261497" y="0"/>
                </a:cubicBezTo>
                <a:cubicBezTo>
                  <a:pt x="8397319" y="-30673"/>
                  <a:pt x="8634926" y="6824"/>
                  <a:pt x="8744311" y="0"/>
                </a:cubicBezTo>
                <a:cubicBezTo>
                  <a:pt x="8853696" y="-6824"/>
                  <a:pt x="9024743" y="20190"/>
                  <a:pt x="9227126" y="0"/>
                </a:cubicBezTo>
                <a:cubicBezTo>
                  <a:pt x="9429510" y="-20190"/>
                  <a:pt x="9621920" y="49932"/>
                  <a:pt x="9936447" y="0"/>
                </a:cubicBezTo>
                <a:cubicBezTo>
                  <a:pt x="10250974" y="-49932"/>
                  <a:pt x="10293468" y="62641"/>
                  <a:pt x="10532514" y="0"/>
                </a:cubicBezTo>
                <a:cubicBezTo>
                  <a:pt x="10771560" y="-62641"/>
                  <a:pt x="11059724" y="78843"/>
                  <a:pt x="11325284" y="0"/>
                </a:cubicBezTo>
                <a:cubicBezTo>
                  <a:pt x="11354576" y="278634"/>
                  <a:pt x="11297642" y="321220"/>
                  <a:pt x="11325284" y="590838"/>
                </a:cubicBezTo>
                <a:cubicBezTo>
                  <a:pt x="11352926" y="860456"/>
                  <a:pt x="11302066" y="870539"/>
                  <a:pt x="11325284" y="986537"/>
                </a:cubicBezTo>
                <a:cubicBezTo>
                  <a:pt x="11348502" y="1102535"/>
                  <a:pt x="11275729" y="1410214"/>
                  <a:pt x="11325284" y="1528591"/>
                </a:cubicBezTo>
                <a:cubicBezTo>
                  <a:pt x="11374839" y="1646968"/>
                  <a:pt x="11314247" y="1882411"/>
                  <a:pt x="11325284" y="1973075"/>
                </a:cubicBezTo>
                <a:cubicBezTo>
                  <a:pt x="11336321" y="2063739"/>
                  <a:pt x="11278517" y="2273743"/>
                  <a:pt x="11325284" y="2466344"/>
                </a:cubicBezTo>
                <a:cubicBezTo>
                  <a:pt x="11372051" y="2658945"/>
                  <a:pt x="11291505" y="2692238"/>
                  <a:pt x="11325284" y="2910828"/>
                </a:cubicBezTo>
                <a:cubicBezTo>
                  <a:pt x="11359063" y="3129418"/>
                  <a:pt x="11322588" y="3247967"/>
                  <a:pt x="11325284" y="3452881"/>
                </a:cubicBezTo>
                <a:cubicBezTo>
                  <a:pt x="11327980" y="3657795"/>
                  <a:pt x="11275494" y="3717904"/>
                  <a:pt x="11325284" y="3946150"/>
                </a:cubicBezTo>
                <a:cubicBezTo>
                  <a:pt x="11375074" y="4174396"/>
                  <a:pt x="11302165" y="4417823"/>
                  <a:pt x="11325284" y="4878482"/>
                </a:cubicBezTo>
                <a:cubicBezTo>
                  <a:pt x="11054147" y="4944500"/>
                  <a:pt x="10974483" y="4827650"/>
                  <a:pt x="10729216" y="4878482"/>
                </a:cubicBezTo>
                <a:cubicBezTo>
                  <a:pt x="10483949" y="4929314"/>
                  <a:pt x="10454476" y="4878393"/>
                  <a:pt x="10246402" y="4878482"/>
                </a:cubicBezTo>
                <a:cubicBezTo>
                  <a:pt x="10038328" y="4878571"/>
                  <a:pt x="9925817" y="4861374"/>
                  <a:pt x="9763587" y="4878482"/>
                </a:cubicBezTo>
                <a:cubicBezTo>
                  <a:pt x="9601358" y="4895590"/>
                  <a:pt x="9559562" y="4863142"/>
                  <a:pt x="9394025" y="4878482"/>
                </a:cubicBezTo>
                <a:cubicBezTo>
                  <a:pt x="9228488" y="4893822"/>
                  <a:pt x="8866920" y="4822586"/>
                  <a:pt x="8571452" y="4878482"/>
                </a:cubicBezTo>
                <a:cubicBezTo>
                  <a:pt x="8275984" y="4934378"/>
                  <a:pt x="8244874" y="4872950"/>
                  <a:pt x="7975384" y="4878482"/>
                </a:cubicBezTo>
                <a:cubicBezTo>
                  <a:pt x="7705894" y="4884014"/>
                  <a:pt x="7818980" y="4871524"/>
                  <a:pt x="7719075" y="4878482"/>
                </a:cubicBezTo>
                <a:cubicBezTo>
                  <a:pt x="7619170" y="4885440"/>
                  <a:pt x="7521431" y="4857706"/>
                  <a:pt x="7349513" y="4878482"/>
                </a:cubicBezTo>
                <a:cubicBezTo>
                  <a:pt x="7177595" y="4899258"/>
                  <a:pt x="6985944" y="4803251"/>
                  <a:pt x="6640193" y="4878482"/>
                </a:cubicBezTo>
                <a:cubicBezTo>
                  <a:pt x="6294442" y="4953713"/>
                  <a:pt x="6445446" y="4866075"/>
                  <a:pt x="6383884" y="4878482"/>
                </a:cubicBezTo>
                <a:cubicBezTo>
                  <a:pt x="6322322" y="4890889"/>
                  <a:pt x="5887454" y="4821887"/>
                  <a:pt x="5561311" y="4878482"/>
                </a:cubicBezTo>
                <a:cubicBezTo>
                  <a:pt x="5235168" y="4935077"/>
                  <a:pt x="5371431" y="4862434"/>
                  <a:pt x="5305001" y="4878482"/>
                </a:cubicBezTo>
                <a:cubicBezTo>
                  <a:pt x="5238571" y="4894530"/>
                  <a:pt x="4979042" y="4878357"/>
                  <a:pt x="4822187" y="4878482"/>
                </a:cubicBezTo>
                <a:cubicBezTo>
                  <a:pt x="4665332" y="4878607"/>
                  <a:pt x="4663084" y="4849847"/>
                  <a:pt x="4565878" y="4878482"/>
                </a:cubicBezTo>
                <a:cubicBezTo>
                  <a:pt x="4468672" y="4907117"/>
                  <a:pt x="4375261" y="4847787"/>
                  <a:pt x="4309569" y="4878482"/>
                </a:cubicBezTo>
                <a:cubicBezTo>
                  <a:pt x="4243877" y="4909177"/>
                  <a:pt x="4121260" y="4856424"/>
                  <a:pt x="3940007" y="4878482"/>
                </a:cubicBezTo>
                <a:cubicBezTo>
                  <a:pt x="3758754" y="4900540"/>
                  <a:pt x="3527635" y="4784850"/>
                  <a:pt x="3117433" y="4878482"/>
                </a:cubicBezTo>
                <a:cubicBezTo>
                  <a:pt x="2707231" y="4972114"/>
                  <a:pt x="2751781" y="4822513"/>
                  <a:pt x="2408113" y="4878482"/>
                </a:cubicBezTo>
                <a:cubicBezTo>
                  <a:pt x="2064445" y="4934451"/>
                  <a:pt x="2024794" y="4827143"/>
                  <a:pt x="1812045" y="4878482"/>
                </a:cubicBezTo>
                <a:cubicBezTo>
                  <a:pt x="1599296" y="4929821"/>
                  <a:pt x="1409051" y="4842016"/>
                  <a:pt x="1102725" y="4878482"/>
                </a:cubicBezTo>
                <a:cubicBezTo>
                  <a:pt x="796399" y="4914948"/>
                  <a:pt x="661562" y="4867011"/>
                  <a:pt x="506657" y="4878482"/>
                </a:cubicBezTo>
                <a:cubicBezTo>
                  <a:pt x="351752" y="4889953"/>
                  <a:pt x="168704" y="4874146"/>
                  <a:pt x="0" y="4878482"/>
                </a:cubicBezTo>
                <a:cubicBezTo>
                  <a:pt x="-23769" y="4728453"/>
                  <a:pt x="1084" y="4498078"/>
                  <a:pt x="0" y="4238859"/>
                </a:cubicBezTo>
                <a:cubicBezTo>
                  <a:pt x="-1084" y="3979640"/>
                  <a:pt x="53786" y="3847672"/>
                  <a:pt x="0" y="3648020"/>
                </a:cubicBezTo>
                <a:cubicBezTo>
                  <a:pt x="-53786" y="3448368"/>
                  <a:pt x="62345" y="3278453"/>
                  <a:pt x="0" y="3105967"/>
                </a:cubicBezTo>
                <a:cubicBezTo>
                  <a:pt x="-62345" y="2933481"/>
                  <a:pt x="1444" y="2872181"/>
                  <a:pt x="0" y="2661483"/>
                </a:cubicBezTo>
                <a:cubicBezTo>
                  <a:pt x="-1444" y="2450785"/>
                  <a:pt x="51042" y="2298512"/>
                  <a:pt x="0" y="2168214"/>
                </a:cubicBezTo>
                <a:cubicBezTo>
                  <a:pt x="-51042" y="2037916"/>
                  <a:pt x="38608" y="1759005"/>
                  <a:pt x="0" y="1528591"/>
                </a:cubicBezTo>
                <a:cubicBezTo>
                  <a:pt x="-38608" y="1298177"/>
                  <a:pt x="57051" y="1182393"/>
                  <a:pt x="0" y="986537"/>
                </a:cubicBezTo>
                <a:cubicBezTo>
                  <a:pt x="-57051" y="790681"/>
                  <a:pt x="35235" y="670603"/>
                  <a:pt x="0" y="493269"/>
                </a:cubicBezTo>
                <a:cubicBezTo>
                  <a:pt x="-35235" y="315935"/>
                  <a:pt x="2091" y="111842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3621313"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endParaRPr lang="en-US" sz="8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สืบเนื่องจาก</a:t>
            </a:r>
            <a:r>
              <a:rPr lang="th-TH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ครั้งที่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7 พ.ย.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ได้มีมติเห็นชอบตามความเห็น</a:t>
            </a: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ของสำนักงบประมาณตามหนังสือ ที่ นร 0712/6741 ลงวันที่ 3 พ.ย.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และมอบให้ สปสช. เสนอร่างประกาศฯ เรื่อง หลักเกณฑ์การดำเนินงาน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และการบริหารจัดการกองทุนหลักประกันสุขภาพแห่งชาติ สำหรับผู้มีสิทธิหลักประกันสุขภาพแห่งชาติ ปีงบประมาณ พ.ศ. 2566 และหลักเกณฑ์ วิธีการ และเงื่อนไขการรับค่าใช้จ่ายเพื่อบริการสาธารณสุขของหน่วยบริการ พ.ศ. 2565 และข้อมูลที่เกี่ยวข้อง เพื่อให้ประธานกรรมการหลักประกันสุขภาพแห่งชาติ พิจารณาลงนาม </a:t>
            </a: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 กระทรวงสาธารณสุข ได้มีหนังสือหารือหน่วยงานที่เกี่ยวข้องเกี่ยวกับงบบริการสร้างเสริมสุขภาพและป้องกันโรค และในวันที่ 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ธ.ค.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ได้มีการหารือร่วมระหว่างรองนายกฯ ทีมที่ปรึกษา รมว.สธ. กสธ. สปสช. เกี่ยวกับประกาศฯดังกล่าว 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เสนอคณะกรรมการเพื่อพิจารณา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เห็นชอบตามข้อสรุปร่วมระหว่างกระทรวงสาธารณสุข สปสช. เมื่อวันที่ 7 ธ.ค.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ในหลักการ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ชะลอการจัดสรรงบค่าบริการ</a:t>
            </a:r>
            <a:endParaRPr lang="en-US" sz="2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สร้างเสริมสุขภาพและป้องกันโรคทั้งหมด จำนวน 16,124.62 ล้านบาท เพื่อรอความชัดเจนทางกฎหมาย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และเห็นชอบให้จัดสรรงบประมาณในส่วนที่เหลือไปก่อน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เห็นชอบประกาศหลักเกณฑ์การดำเนินงานและบริหารจัดการกองทุนฯ ปี 2566 ตามที่เสนอซึ่งผ่านการพิจารณาจากคณะอนุกรรมการด้านกฎหมายแล้ว เพื่อเสนอต่อรัฐมนตรีว่าการกระทรวงสาธารณสุข ในฐานะประธานคณะกรรมการฯลงนามประกาศ เพื่อให้ สปสช.สามารถจัดสรรเงินให้กับหน่วยบริการต่อไป 	</a:t>
            </a:r>
          </a:p>
          <a:p>
            <a:pPr marL="0" indent="0" defTabSz="10903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2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marR="0" lvl="0" indent="0" algn="thaiDist" defTabSz="1090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00" b="1" i="0" u="non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58FD1-5CE8-4EB0-7A6E-53A46EDC2BDD}"/>
              </a:ext>
            </a:extLst>
          </p:cNvPr>
          <p:cNvSpPr txBox="1"/>
          <p:nvPr/>
        </p:nvSpPr>
        <p:spPr>
          <a:xfrm>
            <a:off x="340572" y="1650071"/>
            <a:ext cx="1516068" cy="461665"/>
          </a:xfrm>
          <a:custGeom>
            <a:avLst/>
            <a:gdLst>
              <a:gd name="connsiteX0" fmla="*/ 0 w 1516068"/>
              <a:gd name="connsiteY0" fmla="*/ 0 h 461665"/>
              <a:gd name="connsiteX1" fmla="*/ 520517 w 1516068"/>
              <a:gd name="connsiteY1" fmla="*/ 0 h 461665"/>
              <a:gd name="connsiteX2" fmla="*/ 995551 w 1516068"/>
              <a:gd name="connsiteY2" fmla="*/ 0 h 461665"/>
              <a:gd name="connsiteX3" fmla="*/ 1516068 w 1516068"/>
              <a:gd name="connsiteY3" fmla="*/ 0 h 461665"/>
              <a:gd name="connsiteX4" fmla="*/ 1516068 w 1516068"/>
              <a:gd name="connsiteY4" fmla="*/ 461665 h 461665"/>
              <a:gd name="connsiteX5" fmla="*/ 995551 w 1516068"/>
              <a:gd name="connsiteY5" fmla="*/ 461665 h 461665"/>
              <a:gd name="connsiteX6" fmla="*/ 475035 w 1516068"/>
              <a:gd name="connsiteY6" fmla="*/ 461665 h 461665"/>
              <a:gd name="connsiteX7" fmla="*/ 0 w 1516068"/>
              <a:gd name="connsiteY7" fmla="*/ 461665 h 461665"/>
              <a:gd name="connsiteX8" fmla="*/ 0 w 1516068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68" h="461665" fill="none" extrusionOk="0">
                <a:moveTo>
                  <a:pt x="0" y="0"/>
                </a:moveTo>
                <a:cubicBezTo>
                  <a:pt x="201736" y="-5171"/>
                  <a:pt x="337151" y="56802"/>
                  <a:pt x="520517" y="0"/>
                </a:cubicBezTo>
                <a:cubicBezTo>
                  <a:pt x="703883" y="-56802"/>
                  <a:pt x="758684" y="12999"/>
                  <a:pt x="995551" y="0"/>
                </a:cubicBezTo>
                <a:cubicBezTo>
                  <a:pt x="1232418" y="-12999"/>
                  <a:pt x="1265765" y="2107"/>
                  <a:pt x="1516068" y="0"/>
                </a:cubicBezTo>
                <a:cubicBezTo>
                  <a:pt x="1526263" y="140435"/>
                  <a:pt x="1483895" y="263591"/>
                  <a:pt x="1516068" y="461665"/>
                </a:cubicBezTo>
                <a:cubicBezTo>
                  <a:pt x="1326689" y="512776"/>
                  <a:pt x="1142872" y="449771"/>
                  <a:pt x="995551" y="461665"/>
                </a:cubicBezTo>
                <a:cubicBezTo>
                  <a:pt x="848230" y="473559"/>
                  <a:pt x="586768" y="403221"/>
                  <a:pt x="475035" y="461665"/>
                </a:cubicBezTo>
                <a:cubicBezTo>
                  <a:pt x="363302" y="520109"/>
                  <a:pt x="142257" y="454814"/>
                  <a:pt x="0" y="461665"/>
                </a:cubicBezTo>
                <a:cubicBezTo>
                  <a:pt x="-14274" y="323867"/>
                  <a:pt x="16691" y="134903"/>
                  <a:pt x="0" y="0"/>
                </a:cubicBezTo>
                <a:close/>
              </a:path>
              <a:path w="1516068" h="461665" stroke="0" extrusionOk="0">
                <a:moveTo>
                  <a:pt x="0" y="0"/>
                </a:moveTo>
                <a:cubicBezTo>
                  <a:pt x="200468" y="-41573"/>
                  <a:pt x="295891" y="10323"/>
                  <a:pt x="490195" y="0"/>
                </a:cubicBezTo>
                <a:cubicBezTo>
                  <a:pt x="684499" y="-10323"/>
                  <a:pt x="834555" y="45330"/>
                  <a:pt x="1010712" y="0"/>
                </a:cubicBezTo>
                <a:cubicBezTo>
                  <a:pt x="1186869" y="-45330"/>
                  <a:pt x="1406886" y="47285"/>
                  <a:pt x="1516068" y="0"/>
                </a:cubicBezTo>
                <a:cubicBezTo>
                  <a:pt x="1539968" y="107788"/>
                  <a:pt x="1507474" y="256051"/>
                  <a:pt x="1516068" y="461665"/>
                </a:cubicBezTo>
                <a:cubicBezTo>
                  <a:pt x="1320663" y="473369"/>
                  <a:pt x="1240122" y="436245"/>
                  <a:pt x="1041033" y="461665"/>
                </a:cubicBezTo>
                <a:cubicBezTo>
                  <a:pt x="841944" y="487085"/>
                  <a:pt x="778800" y="441665"/>
                  <a:pt x="535677" y="461665"/>
                </a:cubicBezTo>
                <a:cubicBezTo>
                  <a:pt x="292554" y="481665"/>
                  <a:pt x="149503" y="406601"/>
                  <a:pt x="0" y="461665"/>
                </a:cubicBezTo>
                <a:cubicBezTo>
                  <a:pt x="-32579" y="339855"/>
                  <a:pt x="29916" y="18314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  <a:endParaRPr lang="en-US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F18165EC-0D29-5A7C-D09A-78D648E1094F}"/>
              </a:ext>
            </a:extLst>
          </p:cNvPr>
          <p:cNvSpPr/>
          <p:nvPr/>
        </p:nvSpPr>
        <p:spPr>
          <a:xfrm>
            <a:off x="266526" y="721932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981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0BA460-D6D3-1169-B5A3-630BD7713353}"/>
              </a:ext>
            </a:extLst>
          </p:cNvPr>
          <p:cNvSpPr txBox="1">
            <a:spLocks/>
          </p:cNvSpPr>
          <p:nvPr/>
        </p:nvSpPr>
        <p:spPr>
          <a:xfrm>
            <a:off x="933855" y="615110"/>
            <a:ext cx="11325284" cy="129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ร่างข้อเสนอ 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การปรับประกาศ </a:t>
            </a:r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หลักเกณฑ์การดำเนินงานและ</a:t>
            </a:r>
          </a:p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การบริหารจัดการกองทุนหลักประกันสุขภาพแห่งชาติ 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2566 </a:t>
            </a:r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55B77-1976-8C21-3814-F65A9C528952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 </a:t>
            </a:r>
            <a:r>
              <a:rPr lang="th-TH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  <a:r>
              <a:rPr lang="en-US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(วันที่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4A1C-654D-68CB-5934-5F77F74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88" y="51678"/>
            <a:ext cx="1470456" cy="6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90350C-35BB-5546-56AF-41E583C729A4}"/>
              </a:ext>
            </a:extLst>
          </p:cNvPr>
          <p:cNvSpPr txBox="1"/>
          <p:nvPr/>
        </p:nvSpPr>
        <p:spPr>
          <a:xfrm>
            <a:off x="1134661" y="2049060"/>
            <a:ext cx="10123483" cy="4493538"/>
          </a:xfrm>
          <a:custGeom>
            <a:avLst/>
            <a:gdLst>
              <a:gd name="connsiteX0" fmla="*/ 0 w 10123483"/>
              <a:gd name="connsiteY0" fmla="*/ 0 h 4493538"/>
              <a:gd name="connsiteX1" fmla="*/ 696734 w 10123483"/>
              <a:gd name="connsiteY1" fmla="*/ 0 h 4493538"/>
              <a:gd name="connsiteX2" fmla="*/ 1494702 w 10123483"/>
              <a:gd name="connsiteY2" fmla="*/ 0 h 4493538"/>
              <a:gd name="connsiteX3" fmla="*/ 2090201 w 10123483"/>
              <a:gd name="connsiteY3" fmla="*/ 0 h 4493538"/>
              <a:gd name="connsiteX4" fmla="*/ 2381996 w 10123483"/>
              <a:gd name="connsiteY4" fmla="*/ 0 h 4493538"/>
              <a:gd name="connsiteX5" fmla="*/ 2977495 w 10123483"/>
              <a:gd name="connsiteY5" fmla="*/ 0 h 4493538"/>
              <a:gd name="connsiteX6" fmla="*/ 3471759 w 10123483"/>
              <a:gd name="connsiteY6" fmla="*/ 0 h 4493538"/>
              <a:gd name="connsiteX7" fmla="*/ 4269728 w 10123483"/>
              <a:gd name="connsiteY7" fmla="*/ 0 h 4493538"/>
              <a:gd name="connsiteX8" fmla="*/ 4763992 w 10123483"/>
              <a:gd name="connsiteY8" fmla="*/ 0 h 4493538"/>
              <a:gd name="connsiteX9" fmla="*/ 5258256 w 10123483"/>
              <a:gd name="connsiteY9" fmla="*/ 0 h 4493538"/>
              <a:gd name="connsiteX10" fmla="*/ 6056225 w 10123483"/>
              <a:gd name="connsiteY10" fmla="*/ 0 h 4493538"/>
              <a:gd name="connsiteX11" fmla="*/ 6854193 w 10123483"/>
              <a:gd name="connsiteY11" fmla="*/ 0 h 4493538"/>
              <a:gd name="connsiteX12" fmla="*/ 7145988 w 10123483"/>
              <a:gd name="connsiteY12" fmla="*/ 0 h 4493538"/>
              <a:gd name="connsiteX13" fmla="*/ 7437783 w 10123483"/>
              <a:gd name="connsiteY13" fmla="*/ 0 h 4493538"/>
              <a:gd name="connsiteX14" fmla="*/ 8033282 w 10123483"/>
              <a:gd name="connsiteY14" fmla="*/ 0 h 4493538"/>
              <a:gd name="connsiteX15" fmla="*/ 8730015 w 10123483"/>
              <a:gd name="connsiteY15" fmla="*/ 0 h 4493538"/>
              <a:gd name="connsiteX16" fmla="*/ 9325514 w 10123483"/>
              <a:gd name="connsiteY16" fmla="*/ 0 h 4493538"/>
              <a:gd name="connsiteX17" fmla="*/ 10123483 w 10123483"/>
              <a:gd name="connsiteY17" fmla="*/ 0 h 4493538"/>
              <a:gd name="connsiteX18" fmla="*/ 10123483 w 10123483"/>
              <a:gd name="connsiteY18" fmla="*/ 426886 h 4493538"/>
              <a:gd name="connsiteX19" fmla="*/ 10123483 w 10123483"/>
              <a:gd name="connsiteY19" fmla="*/ 853772 h 4493538"/>
              <a:gd name="connsiteX20" fmla="*/ 10123483 w 10123483"/>
              <a:gd name="connsiteY20" fmla="*/ 1280658 h 4493538"/>
              <a:gd name="connsiteX21" fmla="*/ 10123483 w 10123483"/>
              <a:gd name="connsiteY21" fmla="*/ 1797415 h 4493538"/>
              <a:gd name="connsiteX22" fmla="*/ 10123483 w 10123483"/>
              <a:gd name="connsiteY22" fmla="*/ 2269237 h 4493538"/>
              <a:gd name="connsiteX23" fmla="*/ 10123483 w 10123483"/>
              <a:gd name="connsiteY23" fmla="*/ 2920800 h 4493538"/>
              <a:gd name="connsiteX24" fmla="*/ 10123483 w 10123483"/>
              <a:gd name="connsiteY24" fmla="*/ 3347686 h 4493538"/>
              <a:gd name="connsiteX25" fmla="*/ 10123483 w 10123483"/>
              <a:gd name="connsiteY25" fmla="*/ 3774572 h 4493538"/>
              <a:gd name="connsiteX26" fmla="*/ 10123483 w 10123483"/>
              <a:gd name="connsiteY26" fmla="*/ 4493538 h 4493538"/>
              <a:gd name="connsiteX27" fmla="*/ 9325514 w 10123483"/>
              <a:gd name="connsiteY27" fmla="*/ 4493538 h 4493538"/>
              <a:gd name="connsiteX28" fmla="*/ 9033720 w 10123483"/>
              <a:gd name="connsiteY28" fmla="*/ 4493538 h 4493538"/>
              <a:gd name="connsiteX29" fmla="*/ 8741925 w 10123483"/>
              <a:gd name="connsiteY29" fmla="*/ 4493538 h 4493538"/>
              <a:gd name="connsiteX30" fmla="*/ 8146426 w 10123483"/>
              <a:gd name="connsiteY30" fmla="*/ 4493538 h 4493538"/>
              <a:gd name="connsiteX31" fmla="*/ 7449692 w 10123483"/>
              <a:gd name="connsiteY31" fmla="*/ 4493538 h 4493538"/>
              <a:gd name="connsiteX32" fmla="*/ 7157898 w 10123483"/>
              <a:gd name="connsiteY32" fmla="*/ 4493538 h 4493538"/>
              <a:gd name="connsiteX33" fmla="*/ 6461164 w 10123483"/>
              <a:gd name="connsiteY33" fmla="*/ 4493538 h 4493538"/>
              <a:gd name="connsiteX34" fmla="*/ 6068135 w 10123483"/>
              <a:gd name="connsiteY34" fmla="*/ 4493538 h 4493538"/>
              <a:gd name="connsiteX35" fmla="*/ 5675105 w 10123483"/>
              <a:gd name="connsiteY35" fmla="*/ 4493538 h 4493538"/>
              <a:gd name="connsiteX36" fmla="*/ 5282076 w 10123483"/>
              <a:gd name="connsiteY36" fmla="*/ 4493538 h 4493538"/>
              <a:gd name="connsiteX37" fmla="*/ 4787812 w 10123483"/>
              <a:gd name="connsiteY37" fmla="*/ 4493538 h 4493538"/>
              <a:gd name="connsiteX38" fmla="*/ 4091078 w 10123483"/>
              <a:gd name="connsiteY38" fmla="*/ 4493538 h 4493538"/>
              <a:gd name="connsiteX39" fmla="*/ 3293109 w 10123483"/>
              <a:gd name="connsiteY39" fmla="*/ 4493538 h 4493538"/>
              <a:gd name="connsiteX40" fmla="*/ 3001315 w 10123483"/>
              <a:gd name="connsiteY40" fmla="*/ 4493538 h 4493538"/>
              <a:gd name="connsiteX41" fmla="*/ 2709520 w 10123483"/>
              <a:gd name="connsiteY41" fmla="*/ 4493538 h 4493538"/>
              <a:gd name="connsiteX42" fmla="*/ 2316491 w 10123483"/>
              <a:gd name="connsiteY42" fmla="*/ 4493538 h 4493538"/>
              <a:gd name="connsiteX43" fmla="*/ 1518522 w 10123483"/>
              <a:gd name="connsiteY43" fmla="*/ 4493538 h 4493538"/>
              <a:gd name="connsiteX44" fmla="*/ 1024258 w 10123483"/>
              <a:gd name="connsiteY44" fmla="*/ 4493538 h 4493538"/>
              <a:gd name="connsiteX45" fmla="*/ 631229 w 10123483"/>
              <a:gd name="connsiteY45" fmla="*/ 4493538 h 4493538"/>
              <a:gd name="connsiteX46" fmla="*/ 0 w 10123483"/>
              <a:gd name="connsiteY46" fmla="*/ 4493538 h 4493538"/>
              <a:gd name="connsiteX47" fmla="*/ 0 w 10123483"/>
              <a:gd name="connsiteY47" fmla="*/ 4066652 h 4493538"/>
              <a:gd name="connsiteX48" fmla="*/ 0 w 10123483"/>
              <a:gd name="connsiteY48" fmla="*/ 3594830 h 4493538"/>
              <a:gd name="connsiteX49" fmla="*/ 0 w 10123483"/>
              <a:gd name="connsiteY49" fmla="*/ 3033138 h 4493538"/>
              <a:gd name="connsiteX50" fmla="*/ 0 w 10123483"/>
              <a:gd name="connsiteY50" fmla="*/ 2561317 h 4493538"/>
              <a:gd name="connsiteX51" fmla="*/ 0 w 10123483"/>
              <a:gd name="connsiteY51" fmla="*/ 1909754 h 4493538"/>
              <a:gd name="connsiteX52" fmla="*/ 0 w 10123483"/>
              <a:gd name="connsiteY52" fmla="*/ 1482868 h 4493538"/>
              <a:gd name="connsiteX53" fmla="*/ 0 w 10123483"/>
              <a:gd name="connsiteY53" fmla="*/ 831305 h 4493538"/>
              <a:gd name="connsiteX54" fmla="*/ 0 w 10123483"/>
              <a:gd name="connsiteY54" fmla="*/ 0 h 44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23483" h="4493538" extrusionOk="0">
                <a:moveTo>
                  <a:pt x="0" y="0"/>
                </a:moveTo>
                <a:cubicBezTo>
                  <a:pt x="198247" y="-24470"/>
                  <a:pt x="401945" y="20531"/>
                  <a:pt x="696734" y="0"/>
                </a:cubicBezTo>
                <a:cubicBezTo>
                  <a:pt x="991523" y="-20531"/>
                  <a:pt x="1307991" y="84397"/>
                  <a:pt x="1494702" y="0"/>
                </a:cubicBezTo>
                <a:cubicBezTo>
                  <a:pt x="1681413" y="-84397"/>
                  <a:pt x="1816609" y="7929"/>
                  <a:pt x="2090201" y="0"/>
                </a:cubicBezTo>
                <a:cubicBezTo>
                  <a:pt x="2363793" y="-7929"/>
                  <a:pt x="2263850" y="16190"/>
                  <a:pt x="2381996" y="0"/>
                </a:cubicBezTo>
                <a:cubicBezTo>
                  <a:pt x="2500142" y="-16190"/>
                  <a:pt x="2711583" y="14827"/>
                  <a:pt x="2977495" y="0"/>
                </a:cubicBezTo>
                <a:cubicBezTo>
                  <a:pt x="3243407" y="-14827"/>
                  <a:pt x="3260470" y="43624"/>
                  <a:pt x="3471759" y="0"/>
                </a:cubicBezTo>
                <a:cubicBezTo>
                  <a:pt x="3683048" y="-43624"/>
                  <a:pt x="3948557" y="11998"/>
                  <a:pt x="4269728" y="0"/>
                </a:cubicBezTo>
                <a:cubicBezTo>
                  <a:pt x="4590899" y="-11998"/>
                  <a:pt x="4527987" y="27946"/>
                  <a:pt x="4763992" y="0"/>
                </a:cubicBezTo>
                <a:cubicBezTo>
                  <a:pt x="4999997" y="-27946"/>
                  <a:pt x="5141606" y="29231"/>
                  <a:pt x="5258256" y="0"/>
                </a:cubicBezTo>
                <a:cubicBezTo>
                  <a:pt x="5374906" y="-29231"/>
                  <a:pt x="5819227" y="4244"/>
                  <a:pt x="6056225" y="0"/>
                </a:cubicBezTo>
                <a:cubicBezTo>
                  <a:pt x="6293223" y="-4244"/>
                  <a:pt x="6466546" y="13279"/>
                  <a:pt x="6854193" y="0"/>
                </a:cubicBezTo>
                <a:cubicBezTo>
                  <a:pt x="7241840" y="-13279"/>
                  <a:pt x="7057795" y="5042"/>
                  <a:pt x="7145988" y="0"/>
                </a:cubicBezTo>
                <a:cubicBezTo>
                  <a:pt x="7234182" y="-5042"/>
                  <a:pt x="7344497" y="20730"/>
                  <a:pt x="7437783" y="0"/>
                </a:cubicBezTo>
                <a:cubicBezTo>
                  <a:pt x="7531070" y="-20730"/>
                  <a:pt x="7875514" y="9465"/>
                  <a:pt x="8033282" y="0"/>
                </a:cubicBezTo>
                <a:cubicBezTo>
                  <a:pt x="8191050" y="-9465"/>
                  <a:pt x="8477384" y="73419"/>
                  <a:pt x="8730015" y="0"/>
                </a:cubicBezTo>
                <a:cubicBezTo>
                  <a:pt x="8982646" y="-73419"/>
                  <a:pt x="9181485" y="7636"/>
                  <a:pt x="9325514" y="0"/>
                </a:cubicBezTo>
                <a:cubicBezTo>
                  <a:pt x="9469543" y="-7636"/>
                  <a:pt x="9829773" y="76980"/>
                  <a:pt x="10123483" y="0"/>
                </a:cubicBezTo>
                <a:cubicBezTo>
                  <a:pt x="10167350" y="144201"/>
                  <a:pt x="10088543" y="243825"/>
                  <a:pt x="10123483" y="426886"/>
                </a:cubicBezTo>
                <a:cubicBezTo>
                  <a:pt x="10158423" y="609947"/>
                  <a:pt x="10072312" y="685728"/>
                  <a:pt x="10123483" y="853772"/>
                </a:cubicBezTo>
                <a:cubicBezTo>
                  <a:pt x="10174654" y="1021816"/>
                  <a:pt x="10093153" y="1190124"/>
                  <a:pt x="10123483" y="1280658"/>
                </a:cubicBezTo>
                <a:cubicBezTo>
                  <a:pt x="10153813" y="1371192"/>
                  <a:pt x="10070244" y="1647381"/>
                  <a:pt x="10123483" y="1797415"/>
                </a:cubicBezTo>
                <a:cubicBezTo>
                  <a:pt x="10176722" y="1947449"/>
                  <a:pt x="10115638" y="2041174"/>
                  <a:pt x="10123483" y="2269237"/>
                </a:cubicBezTo>
                <a:cubicBezTo>
                  <a:pt x="10131328" y="2497300"/>
                  <a:pt x="10089047" y="2685326"/>
                  <a:pt x="10123483" y="2920800"/>
                </a:cubicBezTo>
                <a:cubicBezTo>
                  <a:pt x="10157919" y="3156274"/>
                  <a:pt x="10120490" y="3183206"/>
                  <a:pt x="10123483" y="3347686"/>
                </a:cubicBezTo>
                <a:cubicBezTo>
                  <a:pt x="10126476" y="3512166"/>
                  <a:pt x="10120799" y="3576924"/>
                  <a:pt x="10123483" y="3774572"/>
                </a:cubicBezTo>
                <a:cubicBezTo>
                  <a:pt x="10126167" y="3972220"/>
                  <a:pt x="10087069" y="4302810"/>
                  <a:pt x="10123483" y="4493538"/>
                </a:cubicBezTo>
                <a:cubicBezTo>
                  <a:pt x="9844588" y="4513018"/>
                  <a:pt x="9602316" y="4433818"/>
                  <a:pt x="9325514" y="4493538"/>
                </a:cubicBezTo>
                <a:cubicBezTo>
                  <a:pt x="9048712" y="4553258"/>
                  <a:pt x="9118234" y="4482059"/>
                  <a:pt x="9033720" y="4493538"/>
                </a:cubicBezTo>
                <a:cubicBezTo>
                  <a:pt x="8949206" y="4505017"/>
                  <a:pt x="8847589" y="4479985"/>
                  <a:pt x="8741925" y="4493538"/>
                </a:cubicBezTo>
                <a:cubicBezTo>
                  <a:pt x="8636262" y="4507091"/>
                  <a:pt x="8286028" y="4465446"/>
                  <a:pt x="8146426" y="4493538"/>
                </a:cubicBezTo>
                <a:cubicBezTo>
                  <a:pt x="8006824" y="4521630"/>
                  <a:pt x="7636735" y="4460644"/>
                  <a:pt x="7449692" y="4493538"/>
                </a:cubicBezTo>
                <a:cubicBezTo>
                  <a:pt x="7262649" y="4526432"/>
                  <a:pt x="7245375" y="4473846"/>
                  <a:pt x="7157898" y="4493538"/>
                </a:cubicBezTo>
                <a:cubicBezTo>
                  <a:pt x="7070421" y="4513230"/>
                  <a:pt x="6765821" y="4466549"/>
                  <a:pt x="6461164" y="4493538"/>
                </a:cubicBezTo>
                <a:cubicBezTo>
                  <a:pt x="6156507" y="4520527"/>
                  <a:pt x="6157952" y="4470428"/>
                  <a:pt x="6068135" y="4493538"/>
                </a:cubicBezTo>
                <a:cubicBezTo>
                  <a:pt x="5978318" y="4516648"/>
                  <a:pt x="5759021" y="4466596"/>
                  <a:pt x="5675105" y="4493538"/>
                </a:cubicBezTo>
                <a:cubicBezTo>
                  <a:pt x="5591189" y="4520480"/>
                  <a:pt x="5463054" y="4459561"/>
                  <a:pt x="5282076" y="4493538"/>
                </a:cubicBezTo>
                <a:cubicBezTo>
                  <a:pt x="5101098" y="4527515"/>
                  <a:pt x="5016969" y="4448186"/>
                  <a:pt x="4787812" y="4493538"/>
                </a:cubicBezTo>
                <a:cubicBezTo>
                  <a:pt x="4558655" y="4538890"/>
                  <a:pt x="4372757" y="4465703"/>
                  <a:pt x="4091078" y="4493538"/>
                </a:cubicBezTo>
                <a:cubicBezTo>
                  <a:pt x="3809399" y="4521373"/>
                  <a:pt x="3501993" y="4413686"/>
                  <a:pt x="3293109" y="4493538"/>
                </a:cubicBezTo>
                <a:cubicBezTo>
                  <a:pt x="3084225" y="4573390"/>
                  <a:pt x="3076072" y="4472493"/>
                  <a:pt x="3001315" y="4493538"/>
                </a:cubicBezTo>
                <a:cubicBezTo>
                  <a:pt x="2926558" y="4514583"/>
                  <a:pt x="2822196" y="4491245"/>
                  <a:pt x="2709520" y="4493538"/>
                </a:cubicBezTo>
                <a:cubicBezTo>
                  <a:pt x="2596845" y="4495831"/>
                  <a:pt x="2501943" y="4463635"/>
                  <a:pt x="2316491" y="4493538"/>
                </a:cubicBezTo>
                <a:cubicBezTo>
                  <a:pt x="2131039" y="4523441"/>
                  <a:pt x="1865513" y="4435362"/>
                  <a:pt x="1518522" y="4493538"/>
                </a:cubicBezTo>
                <a:cubicBezTo>
                  <a:pt x="1171531" y="4551714"/>
                  <a:pt x="1210915" y="4484586"/>
                  <a:pt x="1024258" y="4493538"/>
                </a:cubicBezTo>
                <a:cubicBezTo>
                  <a:pt x="837601" y="4502490"/>
                  <a:pt x="723324" y="4479013"/>
                  <a:pt x="631229" y="4493538"/>
                </a:cubicBezTo>
                <a:cubicBezTo>
                  <a:pt x="539134" y="4508063"/>
                  <a:pt x="306148" y="4492626"/>
                  <a:pt x="0" y="4493538"/>
                </a:cubicBezTo>
                <a:cubicBezTo>
                  <a:pt x="-6530" y="4377732"/>
                  <a:pt x="16708" y="4236253"/>
                  <a:pt x="0" y="4066652"/>
                </a:cubicBezTo>
                <a:cubicBezTo>
                  <a:pt x="-16708" y="3897051"/>
                  <a:pt x="43706" y="3690989"/>
                  <a:pt x="0" y="3594830"/>
                </a:cubicBezTo>
                <a:cubicBezTo>
                  <a:pt x="-43706" y="3498671"/>
                  <a:pt x="29394" y="3273914"/>
                  <a:pt x="0" y="3033138"/>
                </a:cubicBezTo>
                <a:cubicBezTo>
                  <a:pt x="-29394" y="2792362"/>
                  <a:pt x="18347" y="2721750"/>
                  <a:pt x="0" y="2561317"/>
                </a:cubicBezTo>
                <a:cubicBezTo>
                  <a:pt x="-18347" y="2400884"/>
                  <a:pt x="31687" y="2063266"/>
                  <a:pt x="0" y="1909754"/>
                </a:cubicBezTo>
                <a:cubicBezTo>
                  <a:pt x="-31687" y="1756242"/>
                  <a:pt x="47787" y="1616379"/>
                  <a:pt x="0" y="1482868"/>
                </a:cubicBezTo>
                <a:cubicBezTo>
                  <a:pt x="-47787" y="1349357"/>
                  <a:pt x="48130" y="1118714"/>
                  <a:pt x="0" y="831305"/>
                </a:cubicBezTo>
                <a:cubicBezTo>
                  <a:pt x="-48130" y="543896"/>
                  <a:pt x="7824" y="25630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39604738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US" sz="22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คณะกรรมการหลักประกันสุขภาพแห่งชาติทุกคน มุ่งหวังให้ประชาชนทุกคนทุกสิทธิ สามารถได้รับบริการสุขภาพที่จำเป็น โดยไม่มี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อุปสรรคทางการเงิน และทุกฝ่ายจะดำเนินการร่วมกันให้บรรลุตามเป้าหมายนั้น โดยไม่ฝ่าฝืนต่อกฎหมาย </a:t>
            </a:r>
            <a:endParaRPr lang="en-US" sz="22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คณะกรรมการหลักประกันสุขภาพแห่งชาติ เห็นด้วยกับ</a:t>
            </a:r>
            <a:r>
              <a:rPr lang="th-TH" sz="22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ความชัดเจนในประเด็นข้อกฎหมาย กรณีกองทุนหลักประกันสุขภาพ</a:t>
            </a:r>
            <a:endParaRPr lang="en-US" sz="2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แห่งชาติ ครอบคลุมประชากรในส่วนใดบ้าง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ตามมาตรา 5 มาตรา 9 มาตรา 10 และมาตรา 66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โดยการปรึกษาคณะกรรมการ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กฤษฎีกา และเลขาธิการคณะรัฐมนตรี ตามที่ กระทรวงสาธารณสุข ได้ดำเนินการเมื่อวันที่ 2 </a:t>
            </a:r>
            <a:r>
              <a:rPr lang="th-TH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endParaRPr lang="en-US" sz="22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คณะกรรมการหลักประกันสุขภาพแห่งชาติ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เห็นชอบประกาศหลักเกณฑ์การดำเนินงานและบริหารจัดการกองทุนฯ ปีงบประมาณ </a:t>
            </a:r>
            <a:endParaRPr lang="en-US" sz="2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ในหลักการให้ชะลอการจัดสรรงบประมาณค่าบริการสร้างเสริมสุขภาพและป้องกันโรค ค่าบริการป้องกันการติดเชื้อเอชไอวี </a:t>
            </a:r>
            <a:endParaRPr lang="en-US" sz="2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ค่าบริการสาธารณสุขสำหรับผู้ที่มีภาวะพึ่งพิงในชุมชน ค่าบริการสาธารณสุขร่วมกับองค์กรปกครองส่วนท้องถิ่น </a:t>
            </a:r>
            <a:r>
              <a:rPr lang="th-TH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เฉพาะส่วน</a:t>
            </a:r>
            <a:r>
              <a:rPr lang="en-US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ประชาชนนอกสิทธิหลักประกันสุขภาพแห่งชาติ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วงเงิน 5,146.05 ล้านบาท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</a:t>
            </a:r>
            <a:r>
              <a:rPr lang="th-TH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 จะจัดบริการให้ครอบคลุม</a:t>
            </a:r>
            <a:endParaRPr lang="en-US" sz="2200" b="1" i="0" u="none" strike="noStrike" baseline="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ทุกคน</a:t>
            </a:r>
            <a:r>
              <a:rPr lang="th-TH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ในส่วนที่กระทรวงสาธารณสุขรับผิดชอบ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สปสช. จะดำเนินการให้หน่วยบริการอื่นนอกกระทรวงสาธารณสุขดำเนินการ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เช่นเดียวกัน โดยไม่ให้มีช่องว่าง </a:t>
            </a: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รับรองมติในที่ประชุม เพื่อดำเนินการได้ทันที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4A8FA-11FB-FCA2-7A36-A5B579159AEE}"/>
              </a:ext>
            </a:extLst>
          </p:cNvPr>
          <p:cNvSpPr txBox="1"/>
          <p:nvPr/>
        </p:nvSpPr>
        <p:spPr>
          <a:xfrm>
            <a:off x="933855" y="1775898"/>
            <a:ext cx="1439451" cy="461665"/>
          </a:xfrm>
          <a:custGeom>
            <a:avLst/>
            <a:gdLst>
              <a:gd name="connsiteX0" fmla="*/ 0 w 1439451"/>
              <a:gd name="connsiteY0" fmla="*/ 0 h 461665"/>
              <a:gd name="connsiteX1" fmla="*/ 494212 w 1439451"/>
              <a:gd name="connsiteY1" fmla="*/ 0 h 461665"/>
              <a:gd name="connsiteX2" fmla="*/ 945239 w 1439451"/>
              <a:gd name="connsiteY2" fmla="*/ 0 h 461665"/>
              <a:gd name="connsiteX3" fmla="*/ 1439451 w 1439451"/>
              <a:gd name="connsiteY3" fmla="*/ 0 h 461665"/>
              <a:gd name="connsiteX4" fmla="*/ 1439451 w 1439451"/>
              <a:gd name="connsiteY4" fmla="*/ 461665 h 461665"/>
              <a:gd name="connsiteX5" fmla="*/ 945239 w 1439451"/>
              <a:gd name="connsiteY5" fmla="*/ 461665 h 461665"/>
              <a:gd name="connsiteX6" fmla="*/ 451028 w 1439451"/>
              <a:gd name="connsiteY6" fmla="*/ 461665 h 461665"/>
              <a:gd name="connsiteX7" fmla="*/ 0 w 1439451"/>
              <a:gd name="connsiteY7" fmla="*/ 461665 h 461665"/>
              <a:gd name="connsiteX8" fmla="*/ 0 w 1439451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461665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49646" y="140435"/>
                  <a:pt x="1407278" y="263591"/>
                  <a:pt x="1439451" y="461665"/>
                </a:cubicBezTo>
                <a:cubicBezTo>
                  <a:pt x="1245537" y="490685"/>
                  <a:pt x="1139693" y="431878"/>
                  <a:pt x="945239" y="461665"/>
                </a:cubicBezTo>
                <a:cubicBezTo>
                  <a:pt x="750785" y="491452"/>
                  <a:pt x="555688" y="453863"/>
                  <a:pt x="451028" y="461665"/>
                </a:cubicBezTo>
                <a:cubicBezTo>
                  <a:pt x="346368" y="469467"/>
                  <a:pt x="92700" y="444843"/>
                  <a:pt x="0" y="461665"/>
                </a:cubicBezTo>
                <a:cubicBezTo>
                  <a:pt x="-14274" y="323867"/>
                  <a:pt x="16691" y="134903"/>
                  <a:pt x="0" y="0"/>
                </a:cubicBezTo>
                <a:close/>
              </a:path>
              <a:path w="1439451" h="461665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63351" y="107788"/>
                  <a:pt x="1430857" y="256051"/>
                  <a:pt x="1439451" y="461665"/>
                </a:cubicBezTo>
                <a:cubicBezTo>
                  <a:pt x="1345610" y="506075"/>
                  <a:pt x="1082980" y="418423"/>
                  <a:pt x="988423" y="461665"/>
                </a:cubicBezTo>
                <a:cubicBezTo>
                  <a:pt x="893866" y="504907"/>
                  <a:pt x="616253" y="427234"/>
                  <a:pt x="508606" y="461665"/>
                </a:cubicBezTo>
                <a:cubicBezTo>
                  <a:pt x="400959" y="496096"/>
                  <a:pt x="103305" y="458669"/>
                  <a:pt x="0" y="461665"/>
                </a:cubicBezTo>
                <a:cubicBezTo>
                  <a:pt x="-32579" y="339855"/>
                  <a:pt x="29916" y="183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F18165EC-0D29-5A7C-D09A-78D648E1094F}"/>
              </a:ext>
            </a:extLst>
          </p:cNvPr>
          <p:cNvSpPr/>
          <p:nvPr/>
        </p:nvSpPr>
        <p:spPr>
          <a:xfrm>
            <a:off x="266526" y="721932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5425F-6180-044A-471C-BFBC3135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92" y="5772077"/>
            <a:ext cx="1039882" cy="94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81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2AFFE-D6E7-9236-4D66-FD994937CB9C}"/>
              </a:ext>
            </a:extLst>
          </p:cNvPr>
          <p:cNvSpPr txBox="1"/>
          <p:nvPr/>
        </p:nvSpPr>
        <p:spPr>
          <a:xfrm>
            <a:off x="2320119" y="814024"/>
            <a:ext cx="79566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ข้อเสนองบประมาณกองทุนหลักประกันสุขภาพแห่งชาติ </a:t>
            </a:r>
            <a:r>
              <a:rPr lang="th-TH" sz="3200" b="1" i="0" u="none" strike="noStrike" baseline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200" b="1" i="0" u="none" strike="noStrike" baseline="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งบกองทุนหลักประกันสุขภาพแห่งชาติ,  งบบริหารงานของ สปสช.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92762-3A0F-292D-84AD-6C0282547F90}"/>
              </a:ext>
            </a:extLst>
          </p:cNvPr>
          <p:cNvSpPr txBox="1"/>
          <p:nvPr/>
        </p:nvSpPr>
        <p:spPr>
          <a:xfrm>
            <a:off x="0" y="26899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4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</a:t>
            </a:r>
            <a:r>
              <a:rPr lang="en-US" altLang="th-TH" sz="4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(วันที่ </a:t>
            </a:r>
            <a:r>
              <a:rPr lang="en-US" alt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alt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alt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alt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0E0DE-1F0D-1D9E-93E2-6615B83D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88" y="51678"/>
            <a:ext cx="1470456" cy="6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ptagon 6">
            <a:extLst>
              <a:ext uri="{FF2B5EF4-FFF2-40B4-BE49-F238E27FC236}">
                <a16:creationId xmlns:a16="http://schemas.microsoft.com/office/drawing/2014/main" id="{82EF1801-59C0-E6C7-3D40-66EF626E7AA3}"/>
              </a:ext>
            </a:extLst>
          </p:cNvPr>
          <p:cNvSpPr/>
          <p:nvPr/>
        </p:nvSpPr>
        <p:spPr>
          <a:xfrm>
            <a:off x="252485" y="814024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1B2CF-2B2A-0784-B58F-57E5F555A91E}"/>
              </a:ext>
            </a:extLst>
          </p:cNvPr>
          <p:cNvSpPr txBox="1"/>
          <p:nvPr/>
        </p:nvSpPr>
        <p:spPr>
          <a:xfrm>
            <a:off x="388410" y="2674824"/>
            <a:ext cx="3801453" cy="3785652"/>
          </a:xfrm>
          <a:custGeom>
            <a:avLst/>
            <a:gdLst>
              <a:gd name="connsiteX0" fmla="*/ 0 w 3801453"/>
              <a:gd name="connsiteY0" fmla="*/ 0 h 3785652"/>
              <a:gd name="connsiteX1" fmla="*/ 581079 w 3801453"/>
              <a:gd name="connsiteY1" fmla="*/ 0 h 3785652"/>
              <a:gd name="connsiteX2" fmla="*/ 1124144 w 3801453"/>
              <a:gd name="connsiteY2" fmla="*/ 0 h 3785652"/>
              <a:gd name="connsiteX3" fmla="*/ 1743238 w 3801453"/>
              <a:gd name="connsiteY3" fmla="*/ 0 h 3785652"/>
              <a:gd name="connsiteX4" fmla="*/ 2324317 w 3801453"/>
              <a:gd name="connsiteY4" fmla="*/ 0 h 3785652"/>
              <a:gd name="connsiteX5" fmla="*/ 2829367 w 3801453"/>
              <a:gd name="connsiteY5" fmla="*/ 0 h 3785652"/>
              <a:gd name="connsiteX6" fmla="*/ 3801453 w 3801453"/>
              <a:gd name="connsiteY6" fmla="*/ 0 h 3785652"/>
              <a:gd name="connsiteX7" fmla="*/ 3801453 w 3801453"/>
              <a:gd name="connsiteY7" fmla="*/ 502951 h 3785652"/>
              <a:gd name="connsiteX8" fmla="*/ 3801453 w 3801453"/>
              <a:gd name="connsiteY8" fmla="*/ 930189 h 3785652"/>
              <a:gd name="connsiteX9" fmla="*/ 3801453 w 3801453"/>
              <a:gd name="connsiteY9" fmla="*/ 1395283 h 3785652"/>
              <a:gd name="connsiteX10" fmla="*/ 3801453 w 3801453"/>
              <a:gd name="connsiteY10" fmla="*/ 1860378 h 3785652"/>
              <a:gd name="connsiteX11" fmla="*/ 3801453 w 3801453"/>
              <a:gd name="connsiteY11" fmla="*/ 2439042 h 3785652"/>
              <a:gd name="connsiteX12" fmla="*/ 3801453 w 3801453"/>
              <a:gd name="connsiteY12" fmla="*/ 2904136 h 3785652"/>
              <a:gd name="connsiteX13" fmla="*/ 3801453 w 3801453"/>
              <a:gd name="connsiteY13" fmla="*/ 3785652 h 3785652"/>
              <a:gd name="connsiteX14" fmla="*/ 3334417 w 3801453"/>
              <a:gd name="connsiteY14" fmla="*/ 3785652 h 3785652"/>
              <a:gd name="connsiteX15" fmla="*/ 2715324 w 3801453"/>
              <a:gd name="connsiteY15" fmla="*/ 3785652 h 3785652"/>
              <a:gd name="connsiteX16" fmla="*/ 2210273 w 3801453"/>
              <a:gd name="connsiteY16" fmla="*/ 3785652 h 3785652"/>
              <a:gd name="connsiteX17" fmla="*/ 1781252 w 3801453"/>
              <a:gd name="connsiteY17" fmla="*/ 3785652 h 3785652"/>
              <a:gd name="connsiteX18" fmla="*/ 1352231 w 3801453"/>
              <a:gd name="connsiteY18" fmla="*/ 3785652 h 3785652"/>
              <a:gd name="connsiteX19" fmla="*/ 771152 w 3801453"/>
              <a:gd name="connsiteY19" fmla="*/ 3785652 h 3785652"/>
              <a:gd name="connsiteX20" fmla="*/ 0 w 3801453"/>
              <a:gd name="connsiteY20" fmla="*/ 3785652 h 3785652"/>
              <a:gd name="connsiteX21" fmla="*/ 0 w 3801453"/>
              <a:gd name="connsiteY21" fmla="*/ 3282701 h 3785652"/>
              <a:gd name="connsiteX22" fmla="*/ 0 w 3801453"/>
              <a:gd name="connsiteY22" fmla="*/ 2666181 h 3785652"/>
              <a:gd name="connsiteX23" fmla="*/ 0 w 3801453"/>
              <a:gd name="connsiteY23" fmla="*/ 2087517 h 3785652"/>
              <a:gd name="connsiteX24" fmla="*/ 0 w 3801453"/>
              <a:gd name="connsiteY24" fmla="*/ 1546709 h 3785652"/>
              <a:gd name="connsiteX25" fmla="*/ 0 w 3801453"/>
              <a:gd name="connsiteY25" fmla="*/ 1081615 h 3785652"/>
              <a:gd name="connsiteX26" fmla="*/ 0 w 3801453"/>
              <a:gd name="connsiteY26" fmla="*/ 502951 h 3785652"/>
              <a:gd name="connsiteX27" fmla="*/ 0 w 3801453"/>
              <a:gd name="connsiteY27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1453" h="3785652" extrusionOk="0">
                <a:moveTo>
                  <a:pt x="0" y="0"/>
                </a:moveTo>
                <a:cubicBezTo>
                  <a:pt x="261308" y="-899"/>
                  <a:pt x="331640" y="18548"/>
                  <a:pt x="581079" y="0"/>
                </a:cubicBezTo>
                <a:cubicBezTo>
                  <a:pt x="830518" y="-18548"/>
                  <a:pt x="887865" y="25479"/>
                  <a:pt x="1124144" y="0"/>
                </a:cubicBezTo>
                <a:cubicBezTo>
                  <a:pt x="1360423" y="-25479"/>
                  <a:pt x="1526766" y="30843"/>
                  <a:pt x="1743238" y="0"/>
                </a:cubicBezTo>
                <a:cubicBezTo>
                  <a:pt x="1959710" y="-30843"/>
                  <a:pt x="2129131" y="7378"/>
                  <a:pt x="2324317" y="0"/>
                </a:cubicBezTo>
                <a:cubicBezTo>
                  <a:pt x="2519503" y="-7378"/>
                  <a:pt x="2715149" y="18794"/>
                  <a:pt x="2829367" y="0"/>
                </a:cubicBezTo>
                <a:cubicBezTo>
                  <a:pt x="2943585" y="-18794"/>
                  <a:pt x="3586221" y="47079"/>
                  <a:pt x="3801453" y="0"/>
                </a:cubicBezTo>
                <a:cubicBezTo>
                  <a:pt x="3820516" y="129893"/>
                  <a:pt x="3790011" y="390063"/>
                  <a:pt x="3801453" y="502951"/>
                </a:cubicBezTo>
                <a:cubicBezTo>
                  <a:pt x="3812895" y="615839"/>
                  <a:pt x="3791121" y="738727"/>
                  <a:pt x="3801453" y="930189"/>
                </a:cubicBezTo>
                <a:cubicBezTo>
                  <a:pt x="3811785" y="1121651"/>
                  <a:pt x="3781427" y="1166140"/>
                  <a:pt x="3801453" y="1395283"/>
                </a:cubicBezTo>
                <a:cubicBezTo>
                  <a:pt x="3821479" y="1624426"/>
                  <a:pt x="3759691" y="1667241"/>
                  <a:pt x="3801453" y="1860378"/>
                </a:cubicBezTo>
                <a:cubicBezTo>
                  <a:pt x="3843215" y="2053515"/>
                  <a:pt x="3756853" y="2278016"/>
                  <a:pt x="3801453" y="2439042"/>
                </a:cubicBezTo>
                <a:cubicBezTo>
                  <a:pt x="3846053" y="2600068"/>
                  <a:pt x="3784957" y="2703333"/>
                  <a:pt x="3801453" y="2904136"/>
                </a:cubicBezTo>
                <a:cubicBezTo>
                  <a:pt x="3817949" y="3104939"/>
                  <a:pt x="3749971" y="3537202"/>
                  <a:pt x="3801453" y="3785652"/>
                </a:cubicBezTo>
                <a:cubicBezTo>
                  <a:pt x="3687949" y="3820540"/>
                  <a:pt x="3545607" y="3772281"/>
                  <a:pt x="3334417" y="3785652"/>
                </a:cubicBezTo>
                <a:cubicBezTo>
                  <a:pt x="3123227" y="3799023"/>
                  <a:pt x="2890813" y="3762793"/>
                  <a:pt x="2715324" y="3785652"/>
                </a:cubicBezTo>
                <a:cubicBezTo>
                  <a:pt x="2539835" y="3808511"/>
                  <a:pt x="2313331" y="3756282"/>
                  <a:pt x="2210273" y="3785652"/>
                </a:cubicBezTo>
                <a:cubicBezTo>
                  <a:pt x="2107215" y="3815022"/>
                  <a:pt x="1930488" y="3741553"/>
                  <a:pt x="1781252" y="3785652"/>
                </a:cubicBezTo>
                <a:cubicBezTo>
                  <a:pt x="1632016" y="3829751"/>
                  <a:pt x="1509495" y="3748904"/>
                  <a:pt x="1352231" y="3785652"/>
                </a:cubicBezTo>
                <a:cubicBezTo>
                  <a:pt x="1194967" y="3822400"/>
                  <a:pt x="986409" y="3773974"/>
                  <a:pt x="771152" y="3785652"/>
                </a:cubicBezTo>
                <a:cubicBezTo>
                  <a:pt x="555895" y="3797330"/>
                  <a:pt x="328000" y="3696578"/>
                  <a:pt x="0" y="3785652"/>
                </a:cubicBezTo>
                <a:cubicBezTo>
                  <a:pt x="-28386" y="3571234"/>
                  <a:pt x="14814" y="3432066"/>
                  <a:pt x="0" y="3282701"/>
                </a:cubicBezTo>
                <a:cubicBezTo>
                  <a:pt x="-14814" y="3133336"/>
                  <a:pt x="47804" y="2973484"/>
                  <a:pt x="0" y="2666181"/>
                </a:cubicBezTo>
                <a:cubicBezTo>
                  <a:pt x="-47804" y="2358878"/>
                  <a:pt x="42212" y="2253787"/>
                  <a:pt x="0" y="2087517"/>
                </a:cubicBezTo>
                <a:cubicBezTo>
                  <a:pt x="-42212" y="1921247"/>
                  <a:pt x="44402" y="1669726"/>
                  <a:pt x="0" y="1546709"/>
                </a:cubicBezTo>
                <a:cubicBezTo>
                  <a:pt x="-44402" y="1423692"/>
                  <a:pt x="37690" y="1313332"/>
                  <a:pt x="0" y="1081615"/>
                </a:cubicBezTo>
                <a:cubicBezTo>
                  <a:pt x="-37690" y="849898"/>
                  <a:pt x="62198" y="634775"/>
                  <a:pt x="0" y="502951"/>
                </a:cubicBezTo>
                <a:cubicBezTo>
                  <a:pt x="-62198" y="371127"/>
                  <a:pt x="51562" y="1181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0982726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สืบเนื่องจากคณะอนุกรรมการกำหนดหลักเกณฑ์การดำเนินงานและบริหารจัดการกองทุน ได้จัดทำ 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 ข้อเสนองบประมาณหลักประกันสุขภาพแห่งชาติ ทั้งในส่วนของงบกองทุนหลักประกันสุขภาพแห่งชาติและงบบริหารจัดการ สปสช.ปีงบประมาณ </a:t>
            </a:r>
            <a:r>
              <a:rPr lang="en-US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เสร็จสิ้นแล้ว และได้ผ่านการพิจารณาจากคณะอนุกรรมการนโยบายและยุทธศาสตร์ เมื่อวันที่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28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พ.ย.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0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เสนอคณะกรรมการ เพื่อพิจารณาให้ความเห็นชอบข้อเสนองบประมาณหลักประกันสุขภาพแห่งชาติ ปี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ตามรายละเอียดที่เสนอ และ/หรือให้ความเห็นและข้อเสนอแนะเพิ่มเติม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1BFA9-7A93-1D3B-FEEA-6164BF3FABA5}"/>
              </a:ext>
            </a:extLst>
          </p:cNvPr>
          <p:cNvSpPr txBox="1"/>
          <p:nvPr/>
        </p:nvSpPr>
        <p:spPr>
          <a:xfrm>
            <a:off x="402609" y="2103311"/>
            <a:ext cx="1917510" cy="523220"/>
          </a:xfrm>
          <a:custGeom>
            <a:avLst/>
            <a:gdLst>
              <a:gd name="connsiteX0" fmla="*/ 0 w 1917510"/>
              <a:gd name="connsiteY0" fmla="*/ 0 h 523220"/>
              <a:gd name="connsiteX1" fmla="*/ 498553 w 1917510"/>
              <a:gd name="connsiteY1" fmla="*/ 0 h 523220"/>
              <a:gd name="connsiteX2" fmla="*/ 977930 w 1917510"/>
              <a:gd name="connsiteY2" fmla="*/ 0 h 523220"/>
              <a:gd name="connsiteX3" fmla="*/ 1476483 w 1917510"/>
              <a:gd name="connsiteY3" fmla="*/ 0 h 523220"/>
              <a:gd name="connsiteX4" fmla="*/ 1917510 w 1917510"/>
              <a:gd name="connsiteY4" fmla="*/ 0 h 523220"/>
              <a:gd name="connsiteX5" fmla="*/ 1917510 w 1917510"/>
              <a:gd name="connsiteY5" fmla="*/ 523220 h 523220"/>
              <a:gd name="connsiteX6" fmla="*/ 1457308 w 1917510"/>
              <a:gd name="connsiteY6" fmla="*/ 523220 h 523220"/>
              <a:gd name="connsiteX7" fmla="*/ 1016280 w 1917510"/>
              <a:gd name="connsiteY7" fmla="*/ 523220 h 523220"/>
              <a:gd name="connsiteX8" fmla="*/ 556078 w 1917510"/>
              <a:gd name="connsiteY8" fmla="*/ 523220 h 523220"/>
              <a:gd name="connsiteX9" fmla="*/ 0 w 1917510"/>
              <a:gd name="connsiteY9" fmla="*/ 523220 h 523220"/>
              <a:gd name="connsiteX10" fmla="*/ 0 w 1917510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523220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70421" y="190216"/>
                  <a:pt x="1873361" y="290517"/>
                  <a:pt x="1917510" y="523220"/>
                </a:cubicBezTo>
                <a:cubicBezTo>
                  <a:pt x="1750392" y="560283"/>
                  <a:pt x="1665256" y="469788"/>
                  <a:pt x="1457308" y="523220"/>
                </a:cubicBezTo>
                <a:cubicBezTo>
                  <a:pt x="1249360" y="576652"/>
                  <a:pt x="1194875" y="487294"/>
                  <a:pt x="1016280" y="523220"/>
                </a:cubicBezTo>
                <a:cubicBezTo>
                  <a:pt x="837685" y="559146"/>
                  <a:pt x="783621" y="478954"/>
                  <a:pt x="556078" y="523220"/>
                </a:cubicBezTo>
                <a:cubicBezTo>
                  <a:pt x="328535" y="567486"/>
                  <a:pt x="246635" y="465944"/>
                  <a:pt x="0" y="523220"/>
                </a:cubicBezTo>
                <a:cubicBezTo>
                  <a:pt x="-28817" y="279842"/>
                  <a:pt x="53768" y="216805"/>
                  <a:pt x="0" y="0"/>
                </a:cubicBezTo>
                <a:close/>
              </a:path>
              <a:path w="1917510" h="523220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25750" y="248206"/>
                  <a:pt x="1882364" y="271231"/>
                  <a:pt x="1917510" y="523220"/>
                </a:cubicBezTo>
                <a:cubicBezTo>
                  <a:pt x="1671414" y="535013"/>
                  <a:pt x="1625696" y="510937"/>
                  <a:pt x="1418957" y="523220"/>
                </a:cubicBezTo>
                <a:cubicBezTo>
                  <a:pt x="1212218" y="535503"/>
                  <a:pt x="1156232" y="502029"/>
                  <a:pt x="939580" y="523220"/>
                </a:cubicBezTo>
                <a:cubicBezTo>
                  <a:pt x="722928" y="544411"/>
                  <a:pt x="639121" y="473982"/>
                  <a:pt x="498553" y="523220"/>
                </a:cubicBezTo>
                <a:cubicBezTo>
                  <a:pt x="357985" y="572458"/>
                  <a:pt x="177748" y="498386"/>
                  <a:pt x="0" y="523220"/>
                </a:cubicBezTo>
                <a:cubicBezTo>
                  <a:pt x="-12418" y="300477"/>
                  <a:pt x="26640" y="24247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F819E-D210-1E64-BEA4-09E158A222D7}"/>
              </a:ext>
            </a:extLst>
          </p:cNvPr>
          <p:cNvSpPr txBox="1"/>
          <p:nvPr/>
        </p:nvSpPr>
        <p:spPr>
          <a:xfrm>
            <a:off x="4938217" y="2385778"/>
            <a:ext cx="7242918" cy="2862322"/>
          </a:xfrm>
          <a:custGeom>
            <a:avLst/>
            <a:gdLst>
              <a:gd name="connsiteX0" fmla="*/ 0 w 7242918"/>
              <a:gd name="connsiteY0" fmla="*/ 0 h 2862322"/>
              <a:gd name="connsiteX1" fmla="*/ 339860 w 7242918"/>
              <a:gd name="connsiteY1" fmla="*/ 0 h 2862322"/>
              <a:gd name="connsiteX2" fmla="*/ 969437 w 7242918"/>
              <a:gd name="connsiteY2" fmla="*/ 0 h 2862322"/>
              <a:gd name="connsiteX3" fmla="*/ 1381726 w 7242918"/>
              <a:gd name="connsiteY3" fmla="*/ 0 h 2862322"/>
              <a:gd name="connsiteX4" fmla="*/ 2011303 w 7242918"/>
              <a:gd name="connsiteY4" fmla="*/ 0 h 2862322"/>
              <a:gd name="connsiteX5" fmla="*/ 2351163 w 7242918"/>
              <a:gd name="connsiteY5" fmla="*/ 0 h 2862322"/>
              <a:gd name="connsiteX6" fmla="*/ 2835881 w 7242918"/>
              <a:gd name="connsiteY6" fmla="*/ 0 h 2862322"/>
              <a:gd name="connsiteX7" fmla="*/ 3320599 w 7242918"/>
              <a:gd name="connsiteY7" fmla="*/ 0 h 2862322"/>
              <a:gd name="connsiteX8" fmla="*/ 3805318 w 7242918"/>
              <a:gd name="connsiteY8" fmla="*/ 0 h 2862322"/>
              <a:gd name="connsiteX9" fmla="*/ 4507324 w 7242918"/>
              <a:gd name="connsiteY9" fmla="*/ 0 h 2862322"/>
              <a:gd name="connsiteX10" fmla="*/ 5209329 w 7242918"/>
              <a:gd name="connsiteY10" fmla="*/ 0 h 2862322"/>
              <a:gd name="connsiteX11" fmla="*/ 5549189 w 7242918"/>
              <a:gd name="connsiteY11" fmla="*/ 0 h 2862322"/>
              <a:gd name="connsiteX12" fmla="*/ 6251195 w 7242918"/>
              <a:gd name="connsiteY12" fmla="*/ 0 h 2862322"/>
              <a:gd name="connsiteX13" fmla="*/ 6663485 w 7242918"/>
              <a:gd name="connsiteY13" fmla="*/ 0 h 2862322"/>
              <a:gd name="connsiteX14" fmla="*/ 7242918 w 7242918"/>
              <a:gd name="connsiteY14" fmla="*/ 0 h 2862322"/>
              <a:gd name="connsiteX15" fmla="*/ 7242918 w 7242918"/>
              <a:gd name="connsiteY15" fmla="*/ 629711 h 2862322"/>
              <a:gd name="connsiteX16" fmla="*/ 7242918 w 7242918"/>
              <a:gd name="connsiteY16" fmla="*/ 1173552 h 2862322"/>
              <a:gd name="connsiteX17" fmla="*/ 7242918 w 7242918"/>
              <a:gd name="connsiteY17" fmla="*/ 1717393 h 2862322"/>
              <a:gd name="connsiteX18" fmla="*/ 7242918 w 7242918"/>
              <a:gd name="connsiteY18" fmla="*/ 2232611 h 2862322"/>
              <a:gd name="connsiteX19" fmla="*/ 7242918 w 7242918"/>
              <a:gd name="connsiteY19" fmla="*/ 2862322 h 2862322"/>
              <a:gd name="connsiteX20" fmla="*/ 6830629 w 7242918"/>
              <a:gd name="connsiteY20" fmla="*/ 2862322 h 2862322"/>
              <a:gd name="connsiteX21" fmla="*/ 6490769 w 7242918"/>
              <a:gd name="connsiteY21" fmla="*/ 2862322 h 2862322"/>
              <a:gd name="connsiteX22" fmla="*/ 5861192 w 7242918"/>
              <a:gd name="connsiteY22" fmla="*/ 2862322 h 2862322"/>
              <a:gd name="connsiteX23" fmla="*/ 5304045 w 7242918"/>
              <a:gd name="connsiteY23" fmla="*/ 2862322 h 2862322"/>
              <a:gd name="connsiteX24" fmla="*/ 4746897 w 7242918"/>
              <a:gd name="connsiteY24" fmla="*/ 2862322 h 2862322"/>
              <a:gd name="connsiteX25" fmla="*/ 4044891 w 7242918"/>
              <a:gd name="connsiteY25" fmla="*/ 2862322 h 2862322"/>
              <a:gd name="connsiteX26" fmla="*/ 3560173 w 7242918"/>
              <a:gd name="connsiteY26" fmla="*/ 2862322 h 2862322"/>
              <a:gd name="connsiteX27" fmla="*/ 3147884 w 7242918"/>
              <a:gd name="connsiteY27" fmla="*/ 2862322 h 2862322"/>
              <a:gd name="connsiteX28" fmla="*/ 2518307 w 7242918"/>
              <a:gd name="connsiteY28" fmla="*/ 2862322 h 2862322"/>
              <a:gd name="connsiteX29" fmla="*/ 1816301 w 7242918"/>
              <a:gd name="connsiteY29" fmla="*/ 2862322 h 2862322"/>
              <a:gd name="connsiteX30" fmla="*/ 1476441 w 7242918"/>
              <a:gd name="connsiteY30" fmla="*/ 2862322 h 2862322"/>
              <a:gd name="connsiteX31" fmla="*/ 919293 w 7242918"/>
              <a:gd name="connsiteY31" fmla="*/ 2862322 h 2862322"/>
              <a:gd name="connsiteX32" fmla="*/ 0 w 7242918"/>
              <a:gd name="connsiteY32" fmla="*/ 2862322 h 2862322"/>
              <a:gd name="connsiteX33" fmla="*/ 0 w 7242918"/>
              <a:gd name="connsiteY33" fmla="*/ 2289858 h 2862322"/>
              <a:gd name="connsiteX34" fmla="*/ 0 w 7242918"/>
              <a:gd name="connsiteY34" fmla="*/ 1774640 h 2862322"/>
              <a:gd name="connsiteX35" fmla="*/ 0 w 7242918"/>
              <a:gd name="connsiteY35" fmla="*/ 1230798 h 2862322"/>
              <a:gd name="connsiteX36" fmla="*/ 0 w 7242918"/>
              <a:gd name="connsiteY36" fmla="*/ 629711 h 2862322"/>
              <a:gd name="connsiteX37" fmla="*/ 0 w 7242918"/>
              <a:gd name="connsiteY37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2918" h="2862322" extrusionOk="0">
                <a:moveTo>
                  <a:pt x="0" y="0"/>
                </a:moveTo>
                <a:cubicBezTo>
                  <a:pt x="88427" y="-29882"/>
                  <a:pt x="170021" y="7428"/>
                  <a:pt x="339860" y="0"/>
                </a:cubicBezTo>
                <a:cubicBezTo>
                  <a:pt x="509699" y="-7428"/>
                  <a:pt x="756687" y="61866"/>
                  <a:pt x="969437" y="0"/>
                </a:cubicBezTo>
                <a:cubicBezTo>
                  <a:pt x="1182187" y="-61866"/>
                  <a:pt x="1278561" y="36417"/>
                  <a:pt x="1381726" y="0"/>
                </a:cubicBezTo>
                <a:cubicBezTo>
                  <a:pt x="1484891" y="-36417"/>
                  <a:pt x="1759915" y="27433"/>
                  <a:pt x="2011303" y="0"/>
                </a:cubicBezTo>
                <a:cubicBezTo>
                  <a:pt x="2262691" y="-27433"/>
                  <a:pt x="2232189" y="6519"/>
                  <a:pt x="2351163" y="0"/>
                </a:cubicBezTo>
                <a:cubicBezTo>
                  <a:pt x="2470137" y="-6519"/>
                  <a:pt x="2669301" y="25448"/>
                  <a:pt x="2835881" y="0"/>
                </a:cubicBezTo>
                <a:cubicBezTo>
                  <a:pt x="3002461" y="-25448"/>
                  <a:pt x="3141425" y="49107"/>
                  <a:pt x="3320599" y="0"/>
                </a:cubicBezTo>
                <a:cubicBezTo>
                  <a:pt x="3499773" y="-49107"/>
                  <a:pt x="3614188" y="54366"/>
                  <a:pt x="3805318" y="0"/>
                </a:cubicBezTo>
                <a:cubicBezTo>
                  <a:pt x="3996448" y="-54366"/>
                  <a:pt x="4172069" y="78058"/>
                  <a:pt x="4507324" y="0"/>
                </a:cubicBezTo>
                <a:cubicBezTo>
                  <a:pt x="4842579" y="-78058"/>
                  <a:pt x="4890996" y="32575"/>
                  <a:pt x="5209329" y="0"/>
                </a:cubicBezTo>
                <a:cubicBezTo>
                  <a:pt x="5527662" y="-32575"/>
                  <a:pt x="5416457" y="35687"/>
                  <a:pt x="5549189" y="0"/>
                </a:cubicBezTo>
                <a:cubicBezTo>
                  <a:pt x="5681921" y="-35687"/>
                  <a:pt x="5999727" y="1356"/>
                  <a:pt x="6251195" y="0"/>
                </a:cubicBezTo>
                <a:cubicBezTo>
                  <a:pt x="6502663" y="-1356"/>
                  <a:pt x="6579604" y="2006"/>
                  <a:pt x="6663485" y="0"/>
                </a:cubicBezTo>
                <a:cubicBezTo>
                  <a:pt x="6747366" y="-2006"/>
                  <a:pt x="7054148" y="3708"/>
                  <a:pt x="7242918" y="0"/>
                </a:cubicBezTo>
                <a:cubicBezTo>
                  <a:pt x="7315133" y="150047"/>
                  <a:pt x="7227127" y="382752"/>
                  <a:pt x="7242918" y="629711"/>
                </a:cubicBezTo>
                <a:cubicBezTo>
                  <a:pt x="7258709" y="876670"/>
                  <a:pt x="7240517" y="1062103"/>
                  <a:pt x="7242918" y="1173552"/>
                </a:cubicBezTo>
                <a:cubicBezTo>
                  <a:pt x="7245319" y="1285001"/>
                  <a:pt x="7181701" y="1490026"/>
                  <a:pt x="7242918" y="1717393"/>
                </a:cubicBezTo>
                <a:cubicBezTo>
                  <a:pt x="7304135" y="1944760"/>
                  <a:pt x="7229340" y="2034888"/>
                  <a:pt x="7242918" y="2232611"/>
                </a:cubicBezTo>
                <a:cubicBezTo>
                  <a:pt x="7256496" y="2430334"/>
                  <a:pt x="7198857" y="2703401"/>
                  <a:pt x="7242918" y="2862322"/>
                </a:cubicBezTo>
                <a:cubicBezTo>
                  <a:pt x="7065282" y="2880187"/>
                  <a:pt x="6924244" y="2832588"/>
                  <a:pt x="6830629" y="2862322"/>
                </a:cubicBezTo>
                <a:cubicBezTo>
                  <a:pt x="6737014" y="2892056"/>
                  <a:pt x="6564515" y="2851130"/>
                  <a:pt x="6490769" y="2862322"/>
                </a:cubicBezTo>
                <a:cubicBezTo>
                  <a:pt x="6417023" y="2873514"/>
                  <a:pt x="6084189" y="2849986"/>
                  <a:pt x="5861192" y="2862322"/>
                </a:cubicBezTo>
                <a:cubicBezTo>
                  <a:pt x="5638195" y="2874658"/>
                  <a:pt x="5473301" y="2834205"/>
                  <a:pt x="5304045" y="2862322"/>
                </a:cubicBezTo>
                <a:cubicBezTo>
                  <a:pt x="5134789" y="2890439"/>
                  <a:pt x="4868298" y="2835384"/>
                  <a:pt x="4746897" y="2862322"/>
                </a:cubicBezTo>
                <a:cubicBezTo>
                  <a:pt x="4625496" y="2889260"/>
                  <a:pt x="4228454" y="2795554"/>
                  <a:pt x="4044891" y="2862322"/>
                </a:cubicBezTo>
                <a:cubicBezTo>
                  <a:pt x="3861328" y="2929090"/>
                  <a:pt x="3769260" y="2855087"/>
                  <a:pt x="3560173" y="2862322"/>
                </a:cubicBezTo>
                <a:cubicBezTo>
                  <a:pt x="3351086" y="2869557"/>
                  <a:pt x="3342392" y="2813710"/>
                  <a:pt x="3147884" y="2862322"/>
                </a:cubicBezTo>
                <a:cubicBezTo>
                  <a:pt x="2953376" y="2910934"/>
                  <a:pt x="2697494" y="2853851"/>
                  <a:pt x="2518307" y="2862322"/>
                </a:cubicBezTo>
                <a:cubicBezTo>
                  <a:pt x="2339120" y="2870793"/>
                  <a:pt x="2085361" y="2783912"/>
                  <a:pt x="1816301" y="2862322"/>
                </a:cubicBezTo>
                <a:cubicBezTo>
                  <a:pt x="1547241" y="2940732"/>
                  <a:pt x="1587905" y="2831124"/>
                  <a:pt x="1476441" y="2862322"/>
                </a:cubicBezTo>
                <a:cubicBezTo>
                  <a:pt x="1364977" y="2893520"/>
                  <a:pt x="1151755" y="2809194"/>
                  <a:pt x="919293" y="2862322"/>
                </a:cubicBezTo>
                <a:cubicBezTo>
                  <a:pt x="686831" y="2915450"/>
                  <a:pt x="291425" y="2847072"/>
                  <a:pt x="0" y="2862322"/>
                </a:cubicBezTo>
                <a:cubicBezTo>
                  <a:pt x="-51235" y="2724520"/>
                  <a:pt x="49262" y="2529972"/>
                  <a:pt x="0" y="2289858"/>
                </a:cubicBezTo>
                <a:cubicBezTo>
                  <a:pt x="-49262" y="2049744"/>
                  <a:pt x="23572" y="1958375"/>
                  <a:pt x="0" y="1774640"/>
                </a:cubicBezTo>
                <a:cubicBezTo>
                  <a:pt x="-23572" y="1590905"/>
                  <a:pt x="37502" y="1351475"/>
                  <a:pt x="0" y="1230798"/>
                </a:cubicBezTo>
                <a:cubicBezTo>
                  <a:pt x="-37502" y="1110121"/>
                  <a:pt x="1368" y="764830"/>
                  <a:pt x="0" y="629711"/>
                </a:cubicBezTo>
                <a:cubicBezTo>
                  <a:pt x="-1368" y="494592"/>
                  <a:pt x="15294" y="26767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2409158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เห็นชอบร่างข้อเสนองบประมาณกองทุนหลักประกันสุขภาพแห่งชาติ ปี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ดังนี้ </a:t>
            </a:r>
          </a:p>
          <a:p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กรณีงบกองทุนหลักประกันสุขภาพแห่งชาติ </a:t>
            </a:r>
          </a:p>
          <a:p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เห็นชอบข้อเสนองบกองทุนหลักประกันสุขภาพแห่งชาติ ปีงบประมาณ 2567 ตามมติคณะอนุกรรมการ</a:t>
            </a:r>
            <a:endParaRPr lang="en-US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นโยบายและยุทธศาสตร์ และให้ สปสช.เสนอต่อคณะรัฐมนตรีพิจารณาตามมาตรา 39 แห่งพระราชบัญญัติ</a:t>
            </a:r>
            <a:endParaRPr lang="en-US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หลักประกันสุขภาพแห่งชาติ พ.ศ. 2545 ต่อไป </a:t>
            </a:r>
          </a:p>
          <a:p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เห็นชอบกรอบวงเงิน สำหรับ ยา/วัคซีน/เวชภัณฑ์/อวัยวะเทียม/อุปกรณ์ทางการแพทย์ ที่จำเป็นตามโครงการ</a:t>
            </a:r>
            <a:endParaRPr lang="en-US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ที่ให้เครือข่ายหน่วยบริการด้านยาและเวชภัณฑ์จัดหาให้ ปี 2567 ตามที่เสนอ </a:t>
            </a:r>
          </a:p>
          <a:p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เห็นชอบหลักเกณฑ์การลำดับความสำคัญงบประมาณเงินกองทุนหลักประกันสุขภาพแห่งชาติปีงบประมาณ </a:t>
            </a:r>
            <a:endParaRPr lang="en-US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 หากมีข้อจำกัดงบประมาณของประเทศ </a:t>
            </a:r>
          </a:p>
          <a:p>
            <a:r>
              <a:rPr lang="th-TH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รับรองมติในที่ประชุม เพื่อดำเนินการได้ทันที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640C4-A543-9D79-D681-67A77507E404}"/>
              </a:ext>
            </a:extLst>
          </p:cNvPr>
          <p:cNvSpPr txBox="1"/>
          <p:nvPr/>
        </p:nvSpPr>
        <p:spPr>
          <a:xfrm>
            <a:off x="4938216" y="5263612"/>
            <a:ext cx="7242917" cy="1477328"/>
          </a:xfrm>
          <a:custGeom>
            <a:avLst/>
            <a:gdLst>
              <a:gd name="connsiteX0" fmla="*/ 0 w 7242917"/>
              <a:gd name="connsiteY0" fmla="*/ 0 h 1477328"/>
              <a:gd name="connsiteX1" fmla="*/ 629577 w 7242917"/>
              <a:gd name="connsiteY1" fmla="*/ 0 h 1477328"/>
              <a:gd name="connsiteX2" fmla="*/ 1114295 w 7242917"/>
              <a:gd name="connsiteY2" fmla="*/ 0 h 1477328"/>
              <a:gd name="connsiteX3" fmla="*/ 1743872 w 7242917"/>
              <a:gd name="connsiteY3" fmla="*/ 0 h 1477328"/>
              <a:gd name="connsiteX4" fmla="*/ 2445877 w 7242917"/>
              <a:gd name="connsiteY4" fmla="*/ 0 h 1477328"/>
              <a:gd name="connsiteX5" fmla="*/ 3075454 w 7242917"/>
              <a:gd name="connsiteY5" fmla="*/ 0 h 1477328"/>
              <a:gd name="connsiteX6" fmla="*/ 3705031 w 7242917"/>
              <a:gd name="connsiteY6" fmla="*/ 0 h 1477328"/>
              <a:gd name="connsiteX7" fmla="*/ 4189749 w 7242917"/>
              <a:gd name="connsiteY7" fmla="*/ 0 h 1477328"/>
              <a:gd name="connsiteX8" fmla="*/ 4746896 w 7242917"/>
              <a:gd name="connsiteY8" fmla="*/ 0 h 1477328"/>
              <a:gd name="connsiteX9" fmla="*/ 5159185 w 7242917"/>
              <a:gd name="connsiteY9" fmla="*/ 0 h 1477328"/>
              <a:gd name="connsiteX10" fmla="*/ 5716333 w 7242917"/>
              <a:gd name="connsiteY10" fmla="*/ 0 h 1477328"/>
              <a:gd name="connsiteX11" fmla="*/ 6273480 w 7242917"/>
              <a:gd name="connsiteY11" fmla="*/ 0 h 1477328"/>
              <a:gd name="connsiteX12" fmla="*/ 6685770 w 7242917"/>
              <a:gd name="connsiteY12" fmla="*/ 0 h 1477328"/>
              <a:gd name="connsiteX13" fmla="*/ 7242917 w 7242917"/>
              <a:gd name="connsiteY13" fmla="*/ 0 h 1477328"/>
              <a:gd name="connsiteX14" fmla="*/ 7242917 w 7242917"/>
              <a:gd name="connsiteY14" fmla="*/ 448123 h 1477328"/>
              <a:gd name="connsiteX15" fmla="*/ 7242917 w 7242917"/>
              <a:gd name="connsiteY15" fmla="*/ 896246 h 1477328"/>
              <a:gd name="connsiteX16" fmla="*/ 7242917 w 7242917"/>
              <a:gd name="connsiteY16" fmla="*/ 1477328 h 1477328"/>
              <a:gd name="connsiteX17" fmla="*/ 6540911 w 7242917"/>
              <a:gd name="connsiteY17" fmla="*/ 1477328 h 1477328"/>
              <a:gd name="connsiteX18" fmla="*/ 6056193 w 7242917"/>
              <a:gd name="connsiteY18" fmla="*/ 1477328 h 1477328"/>
              <a:gd name="connsiteX19" fmla="*/ 5716333 w 7242917"/>
              <a:gd name="connsiteY19" fmla="*/ 1477328 h 1477328"/>
              <a:gd name="connsiteX20" fmla="*/ 5231615 w 7242917"/>
              <a:gd name="connsiteY20" fmla="*/ 1477328 h 1477328"/>
              <a:gd name="connsiteX21" fmla="*/ 4602038 w 7242917"/>
              <a:gd name="connsiteY21" fmla="*/ 1477328 h 1477328"/>
              <a:gd name="connsiteX22" fmla="*/ 3900032 w 7242917"/>
              <a:gd name="connsiteY22" fmla="*/ 1477328 h 1477328"/>
              <a:gd name="connsiteX23" fmla="*/ 3342885 w 7242917"/>
              <a:gd name="connsiteY23" fmla="*/ 1477328 h 1477328"/>
              <a:gd name="connsiteX24" fmla="*/ 2640879 w 7242917"/>
              <a:gd name="connsiteY24" fmla="*/ 1477328 h 1477328"/>
              <a:gd name="connsiteX25" fmla="*/ 1938873 w 7242917"/>
              <a:gd name="connsiteY25" fmla="*/ 1477328 h 1477328"/>
              <a:gd name="connsiteX26" fmla="*/ 1454155 w 7242917"/>
              <a:gd name="connsiteY26" fmla="*/ 1477328 h 1477328"/>
              <a:gd name="connsiteX27" fmla="*/ 752149 w 7242917"/>
              <a:gd name="connsiteY27" fmla="*/ 1477328 h 1477328"/>
              <a:gd name="connsiteX28" fmla="*/ 0 w 7242917"/>
              <a:gd name="connsiteY28" fmla="*/ 1477328 h 1477328"/>
              <a:gd name="connsiteX29" fmla="*/ 0 w 7242917"/>
              <a:gd name="connsiteY29" fmla="*/ 1029205 h 1477328"/>
              <a:gd name="connsiteX30" fmla="*/ 0 w 7242917"/>
              <a:gd name="connsiteY30" fmla="*/ 566309 h 1477328"/>
              <a:gd name="connsiteX31" fmla="*/ 0 w 7242917"/>
              <a:gd name="connsiteY31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42917" h="1477328" extrusionOk="0">
                <a:moveTo>
                  <a:pt x="0" y="0"/>
                </a:moveTo>
                <a:cubicBezTo>
                  <a:pt x="266124" y="-28818"/>
                  <a:pt x="431133" y="56480"/>
                  <a:pt x="629577" y="0"/>
                </a:cubicBezTo>
                <a:cubicBezTo>
                  <a:pt x="828021" y="-56480"/>
                  <a:pt x="890406" y="1632"/>
                  <a:pt x="1114295" y="0"/>
                </a:cubicBezTo>
                <a:cubicBezTo>
                  <a:pt x="1338184" y="-1632"/>
                  <a:pt x="1471507" y="551"/>
                  <a:pt x="1743872" y="0"/>
                </a:cubicBezTo>
                <a:cubicBezTo>
                  <a:pt x="2016237" y="-551"/>
                  <a:pt x="2230000" y="28290"/>
                  <a:pt x="2445877" y="0"/>
                </a:cubicBezTo>
                <a:cubicBezTo>
                  <a:pt x="2661754" y="-28290"/>
                  <a:pt x="2809833" y="31633"/>
                  <a:pt x="3075454" y="0"/>
                </a:cubicBezTo>
                <a:cubicBezTo>
                  <a:pt x="3341075" y="-31633"/>
                  <a:pt x="3453181" y="45691"/>
                  <a:pt x="3705031" y="0"/>
                </a:cubicBezTo>
                <a:cubicBezTo>
                  <a:pt x="3956881" y="-45691"/>
                  <a:pt x="4079729" y="32723"/>
                  <a:pt x="4189749" y="0"/>
                </a:cubicBezTo>
                <a:cubicBezTo>
                  <a:pt x="4299769" y="-32723"/>
                  <a:pt x="4604668" y="42005"/>
                  <a:pt x="4746896" y="0"/>
                </a:cubicBezTo>
                <a:cubicBezTo>
                  <a:pt x="4889124" y="-42005"/>
                  <a:pt x="5050865" y="6427"/>
                  <a:pt x="5159185" y="0"/>
                </a:cubicBezTo>
                <a:cubicBezTo>
                  <a:pt x="5267505" y="-6427"/>
                  <a:pt x="5512100" y="45739"/>
                  <a:pt x="5716333" y="0"/>
                </a:cubicBezTo>
                <a:cubicBezTo>
                  <a:pt x="5920566" y="-45739"/>
                  <a:pt x="6041702" y="47190"/>
                  <a:pt x="6273480" y="0"/>
                </a:cubicBezTo>
                <a:cubicBezTo>
                  <a:pt x="6505258" y="-47190"/>
                  <a:pt x="6518416" y="43839"/>
                  <a:pt x="6685770" y="0"/>
                </a:cubicBezTo>
                <a:cubicBezTo>
                  <a:pt x="6853124" y="-43839"/>
                  <a:pt x="7109933" y="57895"/>
                  <a:pt x="7242917" y="0"/>
                </a:cubicBezTo>
                <a:cubicBezTo>
                  <a:pt x="7286365" y="94882"/>
                  <a:pt x="7190628" y="238673"/>
                  <a:pt x="7242917" y="448123"/>
                </a:cubicBezTo>
                <a:cubicBezTo>
                  <a:pt x="7295206" y="657573"/>
                  <a:pt x="7200687" y="791554"/>
                  <a:pt x="7242917" y="896246"/>
                </a:cubicBezTo>
                <a:cubicBezTo>
                  <a:pt x="7285147" y="1000938"/>
                  <a:pt x="7198785" y="1293121"/>
                  <a:pt x="7242917" y="1477328"/>
                </a:cubicBezTo>
                <a:cubicBezTo>
                  <a:pt x="7000601" y="1508940"/>
                  <a:pt x="6891321" y="1461277"/>
                  <a:pt x="6540911" y="1477328"/>
                </a:cubicBezTo>
                <a:cubicBezTo>
                  <a:pt x="6190501" y="1493379"/>
                  <a:pt x="6272968" y="1427682"/>
                  <a:pt x="6056193" y="1477328"/>
                </a:cubicBezTo>
                <a:cubicBezTo>
                  <a:pt x="5839418" y="1526974"/>
                  <a:pt x="5786499" y="1449639"/>
                  <a:pt x="5716333" y="1477328"/>
                </a:cubicBezTo>
                <a:cubicBezTo>
                  <a:pt x="5646167" y="1505017"/>
                  <a:pt x="5471400" y="1476761"/>
                  <a:pt x="5231615" y="1477328"/>
                </a:cubicBezTo>
                <a:cubicBezTo>
                  <a:pt x="4991830" y="1477895"/>
                  <a:pt x="4759618" y="1423059"/>
                  <a:pt x="4602038" y="1477328"/>
                </a:cubicBezTo>
                <a:cubicBezTo>
                  <a:pt x="4444458" y="1531597"/>
                  <a:pt x="4148865" y="1398485"/>
                  <a:pt x="3900032" y="1477328"/>
                </a:cubicBezTo>
                <a:cubicBezTo>
                  <a:pt x="3651199" y="1556171"/>
                  <a:pt x="3538592" y="1426632"/>
                  <a:pt x="3342885" y="1477328"/>
                </a:cubicBezTo>
                <a:cubicBezTo>
                  <a:pt x="3147178" y="1528024"/>
                  <a:pt x="2914495" y="1446133"/>
                  <a:pt x="2640879" y="1477328"/>
                </a:cubicBezTo>
                <a:cubicBezTo>
                  <a:pt x="2367263" y="1508523"/>
                  <a:pt x="2123896" y="1399905"/>
                  <a:pt x="1938873" y="1477328"/>
                </a:cubicBezTo>
                <a:cubicBezTo>
                  <a:pt x="1753850" y="1554751"/>
                  <a:pt x="1612319" y="1434060"/>
                  <a:pt x="1454155" y="1477328"/>
                </a:cubicBezTo>
                <a:cubicBezTo>
                  <a:pt x="1295991" y="1520596"/>
                  <a:pt x="990526" y="1428740"/>
                  <a:pt x="752149" y="1477328"/>
                </a:cubicBezTo>
                <a:cubicBezTo>
                  <a:pt x="513772" y="1525916"/>
                  <a:pt x="369179" y="1431460"/>
                  <a:pt x="0" y="1477328"/>
                </a:cubicBezTo>
                <a:cubicBezTo>
                  <a:pt x="-42513" y="1328979"/>
                  <a:pt x="3403" y="1153497"/>
                  <a:pt x="0" y="1029205"/>
                </a:cubicBezTo>
                <a:cubicBezTo>
                  <a:pt x="-3403" y="904913"/>
                  <a:pt x="42618" y="733672"/>
                  <a:pt x="0" y="566309"/>
                </a:cubicBezTo>
                <a:cubicBezTo>
                  <a:pt x="-42618" y="398946"/>
                  <a:pt x="13772" y="2478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1909896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กรณีงบบริหารงานของ สปสช. </a:t>
            </a: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เห็นชอบ ข้อเสนองบประมาณรายจ่ายประจำปี พ.ศ. 2567 เพื่อเป็นค่าใช้จ่ายในการบริหารงาน</a:t>
            </a:r>
            <a:endParaRPr lang="en-US" sz="18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 วงเงิน 1,998.5020 ล้านบาท ตามที่เสนอและให้ สปสช.เสนอคณะรัฐมนตรี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ตามมาตรา 29 แห่งพระราชบัญญัติหลักประกันสุขภาพแห่งชาติ พ.ศ. 2545 ต่อไป </a:t>
            </a: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รับรองมติในที่ประชุม เพื่อดำเนินการได้ทันที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1C12A-6986-C4EE-FF10-E85A50A987EA}"/>
              </a:ext>
            </a:extLst>
          </p:cNvPr>
          <p:cNvSpPr txBox="1"/>
          <p:nvPr/>
        </p:nvSpPr>
        <p:spPr>
          <a:xfrm>
            <a:off x="4938217" y="1944200"/>
            <a:ext cx="1439451" cy="400110"/>
          </a:xfrm>
          <a:custGeom>
            <a:avLst/>
            <a:gdLst>
              <a:gd name="connsiteX0" fmla="*/ 0 w 1439451"/>
              <a:gd name="connsiteY0" fmla="*/ 0 h 400110"/>
              <a:gd name="connsiteX1" fmla="*/ 494212 w 1439451"/>
              <a:gd name="connsiteY1" fmla="*/ 0 h 400110"/>
              <a:gd name="connsiteX2" fmla="*/ 945239 w 1439451"/>
              <a:gd name="connsiteY2" fmla="*/ 0 h 400110"/>
              <a:gd name="connsiteX3" fmla="*/ 1439451 w 1439451"/>
              <a:gd name="connsiteY3" fmla="*/ 0 h 400110"/>
              <a:gd name="connsiteX4" fmla="*/ 1439451 w 1439451"/>
              <a:gd name="connsiteY4" fmla="*/ 400110 h 400110"/>
              <a:gd name="connsiteX5" fmla="*/ 945239 w 1439451"/>
              <a:gd name="connsiteY5" fmla="*/ 400110 h 400110"/>
              <a:gd name="connsiteX6" fmla="*/ 451028 w 1439451"/>
              <a:gd name="connsiteY6" fmla="*/ 400110 h 400110"/>
              <a:gd name="connsiteX7" fmla="*/ 0 w 1439451"/>
              <a:gd name="connsiteY7" fmla="*/ 400110 h 400110"/>
              <a:gd name="connsiteX8" fmla="*/ 0 w 1439451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40011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62887" y="170302"/>
                  <a:pt x="1412972" y="220257"/>
                  <a:pt x="1439451" y="400110"/>
                </a:cubicBezTo>
                <a:cubicBezTo>
                  <a:pt x="1245537" y="429130"/>
                  <a:pt x="1139693" y="370323"/>
                  <a:pt x="945239" y="400110"/>
                </a:cubicBezTo>
                <a:cubicBezTo>
                  <a:pt x="750785" y="429897"/>
                  <a:pt x="555688" y="392308"/>
                  <a:pt x="451028" y="400110"/>
                </a:cubicBezTo>
                <a:cubicBezTo>
                  <a:pt x="346368" y="407912"/>
                  <a:pt x="92700" y="383288"/>
                  <a:pt x="0" y="400110"/>
                </a:cubicBezTo>
                <a:cubicBezTo>
                  <a:pt x="-4499" y="226927"/>
                  <a:pt x="11352" y="103017"/>
                  <a:pt x="0" y="0"/>
                </a:cubicBezTo>
                <a:close/>
              </a:path>
              <a:path w="1439451" h="40011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48269" y="141585"/>
                  <a:pt x="1411086" y="232814"/>
                  <a:pt x="1439451" y="400110"/>
                </a:cubicBezTo>
                <a:cubicBezTo>
                  <a:pt x="1345610" y="444520"/>
                  <a:pt x="1082980" y="356868"/>
                  <a:pt x="988423" y="400110"/>
                </a:cubicBezTo>
                <a:cubicBezTo>
                  <a:pt x="893866" y="443352"/>
                  <a:pt x="616253" y="365679"/>
                  <a:pt x="508606" y="400110"/>
                </a:cubicBezTo>
                <a:cubicBezTo>
                  <a:pt x="400959" y="434541"/>
                  <a:pt x="103305" y="397114"/>
                  <a:pt x="0" y="400110"/>
                </a:cubicBezTo>
                <a:cubicBezTo>
                  <a:pt x="-33685" y="296655"/>
                  <a:pt x="30420" y="15604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09985-9726-622C-146C-4FDEED94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38" y="4567650"/>
            <a:ext cx="1343906" cy="98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4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64D3-D9FE-4555-A7A2-A5C8CD1C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703"/>
            <a:ext cx="10351411" cy="60581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4000" dirty="0">
                <a:solidFill>
                  <a:schemeClr val="tx1"/>
                </a:solidFill>
              </a:rPr>
              <a:t>(ร่าง) ข้อเสนองบประมาณกองทุนฯ ปี 256</a:t>
            </a:r>
            <a:r>
              <a:rPr lang="en-US" sz="4000" dirty="0">
                <a:solidFill>
                  <a:schemeClr val="tx1"/>
                </a:solidFill>
              </a:rPr>
              <a:t>7</a:t>
            </a:r>
            <a:r>
              <a:rPr lang="th-TH" sz="4000" dirty="0">
                <a:solidFill>
                  <a:schemeClr val="tx1"/>
                </a:solidFill>
              </a:rPr>
              <a:t> เทียบปี </a:t>
            </a:r>
            <a:r>
              <a:rPr lang="en-US" sz="4000" dirty="0">
                <a:solidFill>
                  <a:schemeClr val="tx1"/>
                </a:solidFill>
              </a:rPr>
              <a:t>256</a:t>
            </a:r>
            <a:r>
              <a:rPr lang="th-TH" sz="4000" dirty="0">
                <a:solidFill>
                  <a:schemeClr val="tx1"/>
                </a:solidFill>
              </a:rPr>
              <a:t>6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129B7C-A860-BA06-EA9A-186C55463619}"/>
              </a:ext>
            </a:extLst>
          </p:cNvPr>
          <p:cNvSpPr/>
          <p:nvPr/>
        </p:nvSpPr>
        <p:spPr>
          <a:xfrm>
            <a:off x="7618315" y="1092892"/>
            <a:ext cx="4162353" cy="605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เงินสดเพิ่มขึ้น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(4,599.27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ลบ)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18BE9F-6613-9D27-128D-1925C5B975C0}"/>
              </a:ext>
            </a:extLst>
          </p:cNvPr>
          <p:cNvGraphicFramePr>
            <a:graphicFrameLocks noGrp="1"/>
          </p:cNvGraphicFramePr>
          <p:nvPr/>
        </p:nvGraphicFramePr>
        <p:xfrm>
          <a:off x="7618315" y="2466662"/>
          <a:ext cx="4162353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25">
                  <a:extLst>
                    <a:ext uri="{9D8B030D-6E8A-4147-A177-3AD203B41FA5}">
                      <a16:colId xmlns:a16="http://schemas.microsoft.com/office/drawing/2014/main" val="3731107888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34075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รายการบริการที่งบเพิ่มขึ้น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92495"/>
                  </a:ext>
                </a:extLst>
              </a:tr>
              <a:tr h="246164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 HIV-AIDS </a:t>
                      </a:r>
                      <a:endParaRPr lang="th-TH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106.07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1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ไตวายเรื้อรัง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3,001.14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32305"/>
                  </a:ext>
                </a:extLst>
              </a:tr>
              <a:tr h="154224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เบาหวานความดัน+จิตเวช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126.14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9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บริการปฐมภูมิ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323.43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ผู้มีภาวะพึ่งพิงในชุมชน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260.75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10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บริการฟื้นฟูจังหวัด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530.71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42618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ความเสียหายผู้ให้/ผู้รับ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166.00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8138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บริการสร้างเสริมสุขภาพและป้องกันโรค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1,291.68 </a:t>
                      </a:r>
                      <a:r>
                        <a:rPr lang="th-TH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907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400" b="0" kern="120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รายการที่งบลดลง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41873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</a:t>
                      </a:r>
                      <a:r>
                        <a:rPr lang="th-TH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เหมาจ่ายรายหัว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- 985.25 </a:t>
                      </a:r>
                      <a:r>
                        <a:rPr lang="th-TH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68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</a:t>
                      </a:r>
                      <a:r>
                        <a:rPr lang="th-TH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งบท้องถิ่น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- 221.40 </a:t>
                      </a:r>
                      <a:r>
                        <a:rPr lang="th-TH" sz="1400" b="0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1680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455DD8-5F2E-82DA-B1E8-80FEDC4CA592}"/>
              </a:ext>
            </a:extLst>
          </p:cNvPr>
          <p:cNvSpPr txBox="1"/>
          <p:nvPr/>
        </p:nvSpPr>
        <p:spPr>
          <a:xfrm>
            <a:off x="7618316" y="1796695"/>
            <a:ext cx="18807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งบเพิ่ม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5,805.92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13D81-6DAD-F418-3033-F38D37A5387B}"/>
              </a:ext>
            </a:extLst>
          </p:cNvPr>
          <p:cNvSpPr txBox="1"/>
          <p:nvPr/>
        </p:nvSpPr>
        <p:spPr>
          <a:xfrm>
            <a:off x="9899877" y="1796695"/>
            <a:ext cx="18807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งบลด </a:t>
            </a:r>
            <a:r>
              <a:rPr lang="en-US" dirty="0"/>
              <a:t>1,206.65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28EAB-66D7-F8DA-1F88-F2B74FE9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3" y="1796695"/>
            <a:ext cx="7360928" cy="4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0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003" y="2886861"/>
            <a:ext cx="7071213" cy="28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13CBC33E-C884-4E28-9946-58BCABFA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9" y="775116"/>
            <a:ext cx="3354473" cy="16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1380</Words>
  <Application>Microsoft Office PowerPoint</Application>
  <PresentationFormat>Widescreen</PresentationFormat>
  <Paragraphs>100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TH Sarabun New</vt:lpstr>
      <vt:lpstr>TH SarabunPSK</vt:lpstr>
      <vt:lpstr>Office Theme</vt:lpstr>
      <vt:lpstr>มติและสาระสำคัญจากการประชุม คณะกรรมการหลักประกันสุขภาพแห่งชาติ  ครั้งที่ 11/2565 วันที่ 7  พฤศจิกายน  2565 ครั้งที่ 12/2565 วันที่ 14  ธันวาคม  2565</vt:lpstr>
      <vt:lpstr>PowerPoint Presentation</vt:lpstr>
      <vt:lpstr>PowerPoint Presentation</vt:lpstr>
      <vt:lpstr>PowerPoint Presentation</vt:lpstr>
      <vt:lpstr>PowerPoint Presentation</vt:lpstr>
      <vt:lpstr>(ร่าง) ข้อเสนองบประมาณกองทุนฯ ปี 2567 เทียบปี 2566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มติและสาระสำคัญจากการประชุม คณะกรรมการหลักประกันสุขภาพแห่งชาติ  ครั้งที่ 10/2564 วันที่ 6 กันยายน 2564</dc:title>
  <dc:creator>chattika maeprasart</dc:creator>
  <cp:lastModifiedBy>nhso 121</cp:lastModifiedBy>
  <cp:revision>45</cp:revision>
  <dcterms:created xsi:type="dcterms:W3CDTF">2022-01-14T09:37:21Z</dcterms:created>
  <dcterms:modified xsi:type="dcterms:W3CDTF">2023-01-16T10:09:15Z</dcterms:modified>
</cp:coreProperties>
</file>